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1" r:id="rId2"/>
  </p:sldMasterIdLst>
  <p:notesMasterIdLst>
    <p:notesMasterId r:id="rId27"/>
  </p:notesMasterIdLst>
  <p:sldIdLst>
    <p:sldId id="256" r:id="rId3"/>
    <p:sldId id="276" r:id="rId4"/>
    <p:sldId id="264" r:id="rId5"/>
    <p:sldId id="257" r:id="rId6"/>
    <p:sldId id="281" r:id="rId7"/>
    <p:sldId id="279" r:id="rId8"/>
    <p:sldId id="280" r:id="rId9"/>
    <p:sldId id="258" r:id="rId10"/>
    <p:sldId id="266" r:id="rId11"/>
    <p:sldId id="267" r:id="rId12"/>
    <p:sldId id="268" r:id="rId13"/>
    <p:sldId id="259" r:id="rId14"/>
    <p:sldId id="272" r:id="rId15"/>
    <p:sldId id="274" r:id="rId16"/>
    <p:sldId id="278" r:id="rId17"/>
    <p:sldId id="260" r:id="rId18"/>
    <p:sldId id="271" r:id="rId19"/>
    <p:sldId id="277" r:id="rId20"/>
    <p:sldId id="283" r:id="rId21"/>
    <p:sldId id="284" r:id="rId22"/>
    <p:sldId id="282" r:id="rId23"/>
    <p:sldId id="286" r:id="rId24"/>
    <p:sldId id="287" r:id="rId25"/>
    <p:sldId id="285"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eH8lcBgerG1RPWYgY2KyRQ==" hashData="WuiF43iaDaPr+xZExePIchzMYdM="/>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44" autoAdjust="0"/>
  </p:normalViewPr>
  <p:slideViewPr>
    <p:cSldViewPr snapToGrid="0" snapToObjects="1">
      <p:cViewPr>
        <p:scale>
          <a:sx n="116" d="100"/>
          <a:sy n="116" d="100"/>
        </p:scale>
        <p:origin x="-80"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C72B7-A248-4F40-85F4-C21771D690B2}" type="datetimeFigureOut">
              <a:rPr lang="en-US" smtClean="0"/>
              <a:t>2/9/14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20D508-058D-EB40-81AA-CEB15A483E45}" type="slidenum">
              <a:rPr lang="en-US" smtClean="0"/>
              <a:t>‹#›</a:t>
            </a:fld>
            <a:endParaRPr lang="en-US"/>
          </a:p>
        </p:txBody>
      </p:sp>
    </p:spTree>
    <p:extLst>
      <p:ext uri="{BB962C8B-B14F-4D97-AF65-F5344CB8AC3E}">
        <p14:creationId xmlns:p14="http://schemas.microsoft.com/office/powerpoint/2010/main" val="5394194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0D508-058D-EB40-81AA-CEB15A483E45}" type="slidenum">
              <a:rPr lang="en-US" smtClean="0"/>
              <a:t>1</a:t>
            </a:fld>
            <a:endParaRPr lang="en-US"/>
          </a:p>
        </p:txBody>
      </p:sp>
    </p:spTree>
    <p:extLst>
      <p:ext uri="{BB962C8B-B14F-4D97-AF65-F5344CB8AC3E}">
        <p14:creationId xmlns:p14="http://schemas.microsoft.com/office/powerpoint/2010/main" val="3786248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Schizophrenia also has subtypes they are used to classify the predominant symptoms that the patient is currently displaying,</a:t>
            </a:r>
            <a:r>
              <a:rPr lang="en-US" sz="1200" b="0" i="0" kern="1200" baseline="0" dirty="0" smtClean="0">
                <a:solidFill>
                  <a:schemeClr val="tx1"/>
                </a:solidFill>
                <a:latin typeface="+mn-lt"/>
                <a:ea typeface="+mn-ea"/>
                <a:cs typeface="+mn-cs"/>
              </a:rPr>
              <a:t> </a:t>
            </a:r>
          </a:p>
          <a:p>
            <a:endParaRPr lang="en-US" sz="1200" b="0" i="0" kern="1200" baseline="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295.20 Catatonic Type</a:t>
            </a:r>
          </a:p>
          <a:p>
            <a:r>
              <a:rPr lang="en-US" sz="1200" b="0" i="0" kern="1200" dirty="0" smtClean="0">
                <a:solidFill>
                  <a:schemeClr val="tx1"/>
                </a:solidFill>
                <a:latin typeface="+mn-lt"/>
                <a:ea typeface="+mn-ea"/>
                <a:cs typeface="+mn-cs"/>
              </a:rPr>
              <a:t>This type</a:t>
            </a:r>
            <a:r>
              <a:rPr lang="en-US" sz="1200" b="0" i="0" kern="1200" baseline="0" dirty="0" smtClean="0">
                <a:solidFill>
                  <a:schemeClr val="tx1"/>
                </a:solidFill>
                <a:latin typeface="+mn-lt"/>
                <a:ea typeface="+mn-ea"/>
                <a:cs typeface="+mn-cs"/>
              </a:rPr>
              <a:t> is rare it is characterized by a profound chance in motor activity. These patient can remain motionless for extended periods of time. They have a tendency to stop speaking. They may exhibit </a:t>
            </a:r>
            <a:r>
              <a:rPr lang="en-US" sz="1200" b="0" i="0" kern="1200" baseline="0" dirty="0" err="1" smtClean="0">
                <a:solidFill>
                  <a:schemeClr val="tx1"/>
                </a:solidFill>
                <a:latin typeface="+mn-lt"/>
                <a:ea typeface="+mn-ea"/>
                <a:cs typeface="+mn-cs"/>
              </a:rPr>
              <a:t>echopraxia</a:t>
            </a:r>
            <a:r>
              <a:rPr lang="en-US" sz="1200" b="0" i="0" kern="1200" baseline="0" dirty="0" smtClean="0">
                <a:solidFill>
                  <a:schemeClr val="tx1"/>
                </a:solidFill>
                <a:latin typeface="+mn-lt"/>
                <a:ea typeface="+mn-ea"/>
                <a:cs typeface="+mn-cs"/>
              </a:rPr>
              <a:t>, which is the involuntarily repetition of observed movement. If there are any signs of catatonia the patient will be classified as catatonic type.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295.10 Disorganized Type</a:t>
            </a:r>
          </a:p>
          <a:p>
            <a:r>
              <a:rPr lang="en-US" sz="1200" b="0" i="0" kern="1200" dirty="0" smtClean="0">
                <a:solidFill>
                  <a:schemeClr val="tx1"/>
                </a:solidFill>
                <a:latin typeface="+mn-lt"/>
                <a:ea typeface="+mn-ea"/>
                <a:cs typeface="+mn-cs"/>
              </a:rPr>
              <a:t>If The patient</a:t>
            </a:r>
            <a:r>
              <a:rPr lang="en-US" sz="1200" b="0" i="0" kern="1200" baseline="0" dirty="0" smtClean="0">
                <a:solidFill>
                  <a:schemeClr val="tx1"/>
                </a:solidFill>
                <a:latin typeface="+mn-lt"/>
                <a:ea typeface="+mn-ea"/>
                <a:cs typeface="+mn-cs"/>
              </a:rPr>
              <a:t> has symptoms of disorganized speech, or behavior, inappropriate affect and does not meet the criteria for Catatonic type they would received the disorganized diagnosis.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295.30 Paranoid Type</a:t>
            </a:r>
          </a:p>
          <a:p>
            <a:r>
              <a:rPr lang="en-US" sz="1200" b="0" i="0" kern="1200" dirty="0" smtClean="0">
                <a:solidFill>
                  <a:schemeClr val="tx1"/>
                </a:solidFill>
                <a:latin typeface="+mn-lt"/>
                <a:ea typeface="+mn-ea"/>
                <a:cs typeface="+mn-cs"/>
              </a:rPr>
              <a:t>This</a:t>
            </a:r>
            <a:r>
              <a:rPr lang="en-US" sz="1200" b="0" i="0" kern="1200" baseline="0" dirty="0" smtClean="0">
                <a:solidFill>
                  <a:schemeClr val="tx1"/>
                </a:solidFill>
                <a:latin typeface="+mn-lt"/>
                <a:ea typeface="+mn-ea"/>
                <a:cs typeface="+mn-cs"/>
              </a:rPr>
              <a:t> patient would have a</a:t>
            </a:r>
            <a:r>
              <a:rPr lang="en-US" sz="1200" b="0" i="0" kern="1200" dirty="0" smtClean="0">
                <a:solidFill>
                  <a:schemeClr val="tx1"/>
                </a:solidFill>
                <a:latin typeface="+mn-lt"/>
                <a:ea typeface="+mn-ea"/>
                <a:cs typeface="+mn-cs"/>
              </a:rPr>
              <a:t> preoccupation with delusions or hallucinations</a:t>
            </a:r>
            <a:r>
              <a:rPr lang="en-US" sz="1200" b="0" i="0" kern="1200" baseline="0" dirty="0" smtClean="0">
                <a:solidFill>
                  <a:schemeClr val="tx1"/>
                </a:solidFill>
                <a:latin typeface="+mn-lt"/>
                <a:ea typeface="+mn-ea"/>
                <a:cs typeface="+mn-cs"/>
              </a:rPr>
              <a:t> and not meet any of the above criteria.</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295.90 Undifferentiated Type</a:t>
            </a:r>
          </a:p>
          <a:p>
            <a:r>
              <a:rPr lang="en-US" sz="1200" b="0" i="0" kern="1200" dirty="0" smtClean="0">
                <a:solidFill>
                  <a:schemeClr val="tx1"/>
                </a:solidFill>
                <a:latin typeface="+mn-lt"/>
                <a:ea typeface="+mn-ea"/>
                <a:cs typeface="+mn-cs"/>
              </a:rPr>
              <a:t>The</a:t>
            </a:r>
            <a:r>
              <a:rPr lang="en-US" sz="1200" b="0" i="0" kern="1200" baseline="0" dirty="0" smtClean="0">
                <a:solidFill>
                  <a:schemeClr val="tx1"/>
                </a:solidFill>
                <a:latin typeface="+mn-lt"/>
                <a:ea typeface="+mn-ea"/>
                <a:cs typeface="+mn-cs"/>
              </a:rPr>
              <a:t> patient doesn’t meet any of the criteria for the above mention subtypes, they they are labeled as undifferentiated type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295.60 Residual Type</a:t>
            </a:r>
          </a:p>
          <a:p>
            <a:r>
              <a:rPr lang="en-US" sz="1200" b="0" i="0" kern="1200" dirty="0" smtClean="0">
                <a:solidFill>
                  <a:schemeClr val="tx1"/>
                </a:solidFill>
                <a:latin typeface="+mn-lt"/>
                <a:ea typeface="+mn-ea"/>
                <a:cs typeface="+mn-cs"/>
              </a:rPr>
              <a:t>The patient would  have an</a:t>
            </a:r>
            <a:r>
              <a:rPr lang="en-US" sz="1200" b="0" i="0" kern="1200" baseline="0" dirty="0" smtClean="0">
                <a:solidFill>
                  <a:schemeClr val="tx1"/>
                </a:solidFill>
                <a:latin typeface="+mn-lt"/>
                <a:ea typeface="+mn-ea"/>
                <a:cs typeface="+mn-cs"/>
              </a:rPr>
              <a:t> a</a:t>
            </a:r>
            <a:r>
              <a:rPr lang="en-US" sz="1200" b="0" i="0" kern="1200" dirty="0" smtClean="0">
                <a:solidFill>
                  <a:schemeClr val="tx1"/>
                </a:solidFill>
                <a:latin typeface="+mn-lt"/>
                <a:ea typeface="+mn-ea"/>
                <a:cs typeface="+mn-cs"/>
              </a:rPr>
              <a:t>bsence of prominent delusions, hallucinations, disorganized speech, and grossly disorganized or catatonic behavior</a:t>
            </a:r>
            <a:r>
              <a:rPr lang="en-US" sz="1200" b="0" i="0" kern="1200" baseline="0" dirty="0" smtClean="0">
                <a:solidFill>
                  <a:schemeClr val="tx1"/>
                </a:solidFill>
                <a:latin typeface="+mn-lt"/>
                <a:ea typeface="+mn-ea"/>
                <a:cs typeface="+mn-cs"/>
              </a:rPr>
              <a:t> but there would be </a:t>
            </a:r>
            <a:r>
              <a:rPr lang="en-US" sz="1200" b="0" i="0" kern="1200" dirty="0" smtClean="0">
                <a:solidFill>
                  <a:schemeClr val="tx1"/>
                </a:solidFill>
                <a:latin typeface="+mn-lt"/>
                <a:ea typeface="+mn-ea"/>
                <a:cs typeface="+mn-cs"/>
              </a:rPr>
              <a:t>evidence of continued disturbance.</a:t>
            </a:r>
            <a:endParaRPr lang="en-US" b="0" i="0" dirty="0"/>
          </a:p>
        </p:txBody>
      </p:sp>
      <p:sp>
        <p:nvSpPr>
          <p:cNvPr id="4" name="Slide Number Placeholder 3"/>
          <p:cNvSpPr>
            <a:spLocks noGrp="1"/>
          </p:cNvSpPr>
          <p:nvPr>
            <p:ph type="sldNum" sz="quarter" idx="10"/>
          </p:nvPr>
        </p:nvSpPr>
        <p:spPr/>
        <p:txBody>
          <a:bodyPr/>
          <a:lstStyle/>
          <a:p>
            <a:fld id="{E320D508-058D-EB40-81AA-CEB15A483E45}" type="slidenum">
              <a:rPr lang="en-US" smtClean="0"/>
              <a:t>10</a:t>
            </a:fld>
            <a:endParaRPr lang="en-US"/>
          </a:p>
        </p:txBody>
      </p:sp>
    </p:spTree>
    <p:extLst>
      <p:ext uri="{BB962C8B-B14F-4D97-AF65-F5344CB8AC3E}">
        <p14:creationId xmlns:p14="http://schemas.microsoft.com/office/powerpoint/2010/main" val="71405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are also</a:t>
            </a:r>
            <a:r>
              <a:rPr lang="en-US" sz="1200" kern="1200" baseline="0" dirty="0" smtClean="0">
                <a:solidFill>
                  <a:schemeClr val="tx1"/>
                </a:solidFill>
                <a:latin typeface="+mn-lt"/>
                <a:ea typeface="+mn-ea"/>
                <a:cs typeface="+mn-cs"/>
              </a:rPr>
              <a:t> classifications related to the course of schizophrenia, I am not going to go over them, they are fairly self explanatory.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20D508-058D-EB40-81AA-CEB15A483E45}" type="slidenum">
              <a:rPr lang="en-US" smtClean="0"/>
              <a:t>11</a:t>
            </a:fld>
            <a:endParaRPr lang="en-US"/>
          </a:p>
        </p:txBody>
      </p:sp>
    </p:spTree>
    <p:extLst>
      <p:ext uri="{BB962C8B-B14F-4D97-AF65-F5344CB8AC3E}">
        <p14:creationId xmlns:p14="http://schemas.microsoft.com/office/powerpoint/2010/main" val="3331316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DSM</a:t>
            </a:r>
            <a:r>
              <a:rPr lang="en-US" sz="1200" kern="1200" baseline="0" dirty="0" smtClean="0">
                <a:solidFill>
                  <a:schemeClr val="tx1"/>
                </a:solidFill>
                <a:latin typeface="+mn-lt"/>
                <a:ea typeface="+mn-ea"/>
                <a:cs typeface="+mn-cs"/>
              </a:rPr>
              <a:t> 5 is </a:t>
            </a:r>
            <a:r>
              <a:rPr lang="en-US" sz="1200" kern="1200" dirty="0" smtClean="0">
                <a:solidFill>
                  <a:schemeClr val="tx1"/>
                </a:solidFill>
                <a:latin typeface="+mn-lt"/>
                <a:ea typeface="+mn-ea"/>
                <a:cs typeface="+mn-cs"/>
              </a:rPr>
              <a:t> proposing that this be the new criteria for Schizophrenia.</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 Criterion A they have clarified some of the characteristic symptoms,</a:t>
            </a:r>
            <a:r>
              <a:rPr lang="en-US" sz="1200" kern="1200" baseline="0" dirty="0" smtClean="0">
                <a:solidFill>
                  <a:schemeClr val="tx1"/>
                </a:solidFill>
                <a:latin typeface="+mn-lt"/>
                <a:ea typeface="+mn-ea"/>
                <a:cs typeface="+mn-cs"/>
              </a:rPr>
              <a:t>  they would like to require one of the two symptoms to be hallucinations, delusions or disorganization, as well they also would like to do away with the exclusionary criteria for Criterion A. The evidence just doesn’t show that the first rank symptoms are reliable to diagnosis schizophrenia.</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a:t>
            </a:r>
            <a:r>
              <a:rPr lang="en-US" sz="1200" kern="1200" baseline="0" dirty="0" smtClean="0">
                <a:solidFill>
                  <a:schemeClr val="tx1"/>
                </a:solidFill>
                <a:latin typeface="+mn-lt"/>
                <a:ea typeface="+mn-ea"/>
                <a:cs typeface="+mn-cs"/>
              </a:rPr>
              <a:t> Criterion F, related to Autism and </a:t>
            </a:r>
            <a:r>
              <a:rPr lang="en-US" sz="1200" kern="1200" dirty="0" smtClean="0">
                <a:solidFill>
                  <a:schemeClr val="tx1"/>
                </a:solidFill>
                <a:latin typeface="+mn-lt"/>
                <a:ea typeface="+mn-ea"/>
                <a:cs typeface="+mn-cs"/>
              </a:rPr>
              <a:t>Pervasive Developmental Disorder,</a:t>
            </a:r>
            <a:r>
              <a:rPr lang="en-US" sz="1200" kern="1200" baseline="0" dirty="0" smtClean="0">
                <a:solidFill>
                  <a:schemeClr val="tx1"/>
                </a:solidFill>
                <a:latin typeface="+mn-lt"/>
                <a:ea typeface="+mn-ea"/>
                <a:cs typeface="+mn-cs"/>
              </a:rPr>
              <a:t> they would like to add or </a:t>
            </a:r>
            <a:r>
              <a:rPr lang="en-US" sz="1200" kern="1200" dirty="0" smtClean="0">
                <a:solidFill>
                  <a:schemeClr val="tx1"/>
                </a:solidFill>
                <a:latin typeface="+mn-lt"/>
                <a:ea typeface="+mn-ea"/>
                <a:cs typeface="+mn-cs"/>
              </a:rPr>
              <a:t>other communication disorder of childhood onset.</a:t>
            </a:r>
            <a:r>
              <a:rPr lang="en-US" sz="1200" kern="1200" baseline="0" dirty="0" smtClean="0">
                <a:solidFill>
                  <a:schemeClr val="tx1"/>
                </a:solidFill>
                <a:latin typeface="+mn-lt"/>
                <a:ea typeface="+mn-ea"/>
                <a:cs typeface="+mn-cs"/>
              </a:rPr>
              <a:t>  They have found that other communication disorders do cause negative symptoms and disorganized speech.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And</a:t>
            </a:r>
            <a:r>
              <a:rPr lang="en-US" sz="1200" kern="1200" baseline="0" dirty="0" smtClean="0">
                <a:solidFill>
                  <a:schemeClr val="tx1"/>
                </a:solidFill>
                <a:latin typeface="+mn-lt"/>
                <a:ea typeface="+mn-ea"/>
                <a:cs typeface="+mn-cs"/>
              </a:rPr>
              <a:t> they would like to delete all subtypes, they found that it wasn’t useful in determining the course of illness.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E320D508-058D-EB40-81AA-CEB15A483E45}" type="slidenum">
              <a:rPr lang="en-US" smtClean="0"/>
              <a:t>12</a:t>
            </a:fld>
            <a:endParaRPr lang="en-US"/>
          </a:p>
        </p:txBody>
      </p:sp>
    </p:spTree>
    <p:extLst>
      <p:ext uri="{BB962C8B-B14F-4D97-AF65-F5344CB8AC3E}">
        <p14:creationId xmlns:p14="http://schemas.microsoft.com/office/powerpoint/2010/main" val="1980532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Antipsychotic medications are the first line drug of choice used to treat schizophrenia.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Psychosocial approached are meant to enhance treatment but they are not a substitute for medication treatment, and psychosocial techniques are most helpful after drug treatment has been initiated</a:t>
            </a:r>
            <a:r>
              <a:rPr lang="en-US" dirty="0" smtClean="0">
                <a:effectLst/>
              </a:rPr>
              <a:t> </a:t>
            </a:r>
          </a:p>
          <a:p>
            <a:endParaRPr lang="en-US" dirty="0" smtClean="0">
              <a:effectLst/>
            </a:endParaRPr>
          </a:p>
          <a:p>
            <a:r>
              <a:rPr lang="en-US" sz="1200" kern="1200" dirty="0" smtClean="0">
                <a:solidFill>
                  <a:schemeClr val="tx1"/>
                </a:solidFill>
                <a:effectLst/>
                <a:latin typeface="+mn-lt"/>
                <a:ea typeface="+mn-ea"/>
                <a:cs typeface="+mn-cs"/>
              </a:rPr>
              <a:t>To effectively care for patients with mental illness and specifically schizophrenia, it is important not to overlook the role that the community plays</a:t>
            </a:r>
            <a:r>
              <a:rPr lang="en-US" dirty="0" smtClean="0">
                <a:effectLst/>
              </a:rPr>
              <a:t> </a:t>
            </a:r>
          </a:p>
          <a:p>
            <a:endParaRPr lang="en-US" dirty="0" smtClean="0">
              <a:effectLst/>
            </a:endParaRPr>
          </a:p>
          <a:p>
            <a:r>
              <a:rPr lang="en-US" dirty="0" smtClean="0">
                <a:effectLst/>
              </a:rPr>
              <a:t>If we are going to make an impact on the effect of schizophrenia we are going to have to all work together. </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14</a:t>
            </a:fld>
            <a:endParaRPr lang="en-US"/>
          </a:p>
        </p:txBody>
      </p:sp>
    </p:spTree>
    <p:extLst>
      <p:ext uri="{BB962C8B-B14F-4D97-AF65-F5344CB8AC3E}">
        <p14:creationId xmlns:p14="http://schemas.microsoft.com/office/powerpoint/2010/main" val="16173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we have a perfectly healthy</a:t>
            </a:r>
            <a:r>
              <a:rPr lang="en-US" baseline="0" dirty="0" smtClean="0"/>
              <a:t> patient, </a:t>
            </a:r>
            <a:r>
              <a:rPr lang="en-US" dirty="0" smtClean="0"/>
              <a:t>The</a:t>
            </a:r>
            <a:r>
              <a:rPr lang="en-US" baseline="0" dirty="0" smtClean="0"/>
              <a:t> goal is to treat the symptoms of schizophrenia 1</a:t>
            </a:r>
            <a:r>
              <a:rPr lang="en-US" baseline="30000" dirty="0" smtClean="0"/>
              <a:t>st</a:t>
            </a:r>
            <a:r>
              <a:rPr lang="en-US" baseline="0" dirty="0" smtClean="0"/>
              <a:t> and the side effects if they have them, or concurrently if the medications will likely cause them, then treat the other mental health disorders.  Hopefully you will not have to treat the medical conditions immediately.  If your patient already has an array of medical problem you will want to tailor your treatment around the medical existing medical issues. For example you have a patient with a heart condition, choose the antipsychotic least likely to effect the heart. </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15</a:t>
            </a:fld>
            <a:endParaRPr lang="en-US"/>
          </a:p>
        </p:txBody>
      </p:sp>
    </p:spTree>
    <p:extLst>
      <p:ext uri="{BB962C8B-B14F-4D97-AF65-F5344CB8AC3E}">
        <p14:creationId xmlns:p14="http://schemas.microsoft.com/office/powerpoint/2010/main" val="1895452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Antipsychotic medications have a great deal of side effects, it is important to be conservative when you treat a patient with them.  There are two broad categories of antipsychotic medications First generation or typical antipsychotics and second generation antipsychotic or atypical. Typical antipsychotics bind predominately to dopamine, treat positive symptoms very well and are generally associated with more extrapyramidal symptoms.  </a:t>
            </a:r>
            <a:r>
              <a:rPr lang="en-US" baseline="0" dirty="0" err="1" smtClean="0"/>
              <a:t>Atypical’s</a:t>
            </a:r>
            <a:r>
              <a:rPr lang="en-US" baseline="0" dirty="0" smtClean="0"/>
              <a:t> interact with several dopamine receptor, as well as serotonin, they work better for negative symptoms and are generally associated with fewer extrapyramidal symptoms. </a:t>
            </a:r>
          </a:p>
          <a:p>
            <a:endParaRPr lang="en-US" baseline="0" dirty="0" smtClean="0"/>
          </a:p>
          <a:p>
            <a:r>
              <a:rPr lang="en-US" baseline="0" dirty="0" smtClean="0"/>
              <a:t>Let’s go over some of the more severe side effects.</a:t>
            </a:r>
          </a:p>
          <a:p>
            <a:endParaRPr lang="en-US" baseline="0" dirty="0" smtClean="0"/>
          </a:p>
          <a:p>
            <a:r>
              <a:rPr lang="en-US" baseline="0" dirty="0" err="1" smtClean="0"/>
              <a:t>Akathisia</a:t>
            </a:r>
            <a:r>
              <a:rPr lang="en-US" baseline="0" dirty="0" smtClean="0"/>
              <a:t> is motor restlessness, a patient may complain about this even without visible signs. If so you should evaluate is the have difficulty sitting still. For treatment of this symptom you can try to lower the dose, you could try </a:t>
            </a:r>
            <a:r>
              <a:rPr lang="en-US" baseline="0" dirty="0" err="1" smtClean="0"/>
              <a:t>benzodiazapam</a:t>
            </a:r>
            <a:r>
              <a:rPr lang="en-US" baseline="0" dirty="0" smtClean="0"/>
              <a:t>, making sure you keep them on the lowest dose possible because their own side effects, or you could try a beta blocker. </a:t>
            </a:r>
          </a:p>
          <a:p>
            <a:endParaRPr lang="en-US" baseline="0" dirty="0" smtClean="0"/>
          </a:p>
          <a:p>
            <a:r>
              <a:rPr lang="en-US" baseline="0" dirty="0" smtClean="0"/>
              <a:t>Parkinsonism- the patient may present with shuffling gat, resting tremors, or psychomotor slowing. This can be treated with the anticholinergic agent Cogentin, however if that is not tolerated the patient can try amantadine</a:t>
            </a:r>
          </a:p>
          <a:p>
            <a:endParaRPr lang="en-US" baseline="0" dirty="0" smtClean="0"/>
          </a:p>
          <a:p>
            <a:r>
              <a:rPr lang="en-US" baseline="0" dirty="0" smtClean="0"/>
              <a:t>Dystonia is acute involuntary muscle contractions- highly disturbing to patients- I can attest that this is extremely scary, this happens to me with Compazine, this can be treated with Cogentin or diphenhydramine, either IV or IM.  For patients that have a mild form they can take </a:t>
            </a:r>
            <a:r>
              <a:rPr lang="en-US" baseline="0" dirty="0" err="1" smtClean="0"/>
              <a:t>po</a:t>
            </a:r>
            <a:r>
              <a:rPr lang="en-US" baseline="0" dirty="0" smtClean="0"/>
              <a:t> Cogentin. Make sure that patient is observed by someone when starring a medication. </a:t>
            </a:r>
          </a:p>
          <a:p>
            <a:endParaRPr lang="en-US" baseline="0" dirty="0" smtClean="0"/>
          </a:p>
          <a:p>
            <a:r>
              <a:rPr lang="en-US" baseline="0" dirty="0" smtClean="0"/>
              <a:t>Tardive Dyskinesia- involuntary muscle movement after long term antipsychotic medication use. Symptoms may include lip smacking, facial grimacing, jaw movement, movement in the extremities.  Patients should be evaluated at each visit for development of tardive dyskinesia. Tardive dyskinesia can become permanent. If TD begin, the antipsychotic should be weaned down and stopped, the patient should be switched to another drug </a:t>
            </a:r>
            <a:r>
              <a:rPr lang="en-US" baseline="0" dirty="0" err="1" smtClean="0"/>
              <a:t>Cloziril</a:t>
            </a:r>
            <a:r>
              <a:rPr lang="en-US" baseline="0" dirty="0" smtClean="0"/>
              <a:t> and Seroquel have very low risk of TD.  If discontinuing the drug is not feasible, the patient can be put on </a:t>
            </a:r>
            <a:r>
              <a:rPr lang="en-US" baseline="0" dirty="0" err="1" smtClean="0"/>
              <a:t>benzodiazapam</a:t>
            </a:r>
            <a:r>
              <a:rPr lang="en-US" baseline="0" dirty="0" smtClean="0"/>
              <a:t>, or Cogentin, for severe debilitating TD patients can be given </a:t>
            </a:r>
            <a:r>
              <a:rPr lang="en-US" baseline="0" dirty="0" err="1" smtClean="0"/>
              <a:t>BoTox</a:t>
            </a:r>
            <a:r>
              <a:rPr lang="en-US" baseline="0" dirty="0" smtClean="0"/>
              <a:t>.</a:t>
            </a:r>
          </a:p>
          <a:p>
            <a:endParaRPr lang="en-US" baseline="0" dirty="0" smtClean="0"/>
          </a:p>
          <a:p>
            <a:r>
              <a:rPr lang="en-US" baseline="0" dirty="0" smtClean="0"/>
              <a:t>NMS is rare but life threatening, it will typically happen in the first few days of treatment generally the patient will present with a change in mental status, which can be underappreciated in the mental health population, which then progresses to extreme muscle rigidity, fever, tachycardia, tachypnea, diaphoresis,  and hypertension.  The patient needs immediate medical attention and the drug should be discontinued IMMEDIATELY!!!!</a:t>
            </a:r>
          </a:p>
          <a:p>
            <a:endParaRPr lang="en-US" baseline="0" dirty="0" smtClean="0"/>
          </a:p>
          <a:p>
            <a:r>
              <a:rPr lang="en-US" baseline="0" dirty="0" smtClean="0"/>
              <a:t>QT prolongation- many of the antipsychotics have this side effect, if you have a patient with heart disease choose a antipsychotic that is less likely to cause prolongation like </a:t>
            </a:r>
            <a:r>
              <a:rPr lang="en-US" baseline="0" dirty="0" err="1" smtClean="0"/>
              <a:t>Abilify</a:t>
            </a:r>
            <a:r>
              <a:rPr lang="en-US" baseline="0" dirty="0" smtClean="0"/>
              <a:t> or </a:t>
            </a:r>
            <a:r>
              <a:rPr lang="en-US" baseline="0" dirty="0" err="1" smtClean="0"/>
              <a:t>Latuda</a:t>
            </a:r>
            <a:r>
              <a:rPr lang="en-US" baseline="0" dirty="0" smtClean="0"/>
              <a:t>. Also get an ECG prior to medication initiation.</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16</a:t>
            </a:fld>
            <a:endParaRPr lang="en-US"/>
          </a:p>
        </p:txBody>
      </p:sp>
    </p:spTree>
    <p:extLst>
      <p:ext uri="{BB962C8B-B14F-4D97-AF65-F5344CB8AC3E}">
        <p14:creationId xmlns:p14="http://schemas.microsoft.com/office/powerpoint/2010/main" val="1607771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a:t>
            </a:r>
            <a:r>
              <a:rPr lang="en-US" baseline="0" dirty="0" smtClean="0"/>
              <a:t>r the side effects you want to be mindful of these while starting on managing treatment. </a:t>
            </a:r>
          </a:p>
          <a:p>
            <a:endParaRPr lang="en-US" dirty="0" smtClean="0"/>
          </a:p>
          <a:p>
            <a:r>
              <a:rPr lang="en-US" dirty="0" smtClean="0"/>
              <a:t>First generation antipsychotics,</a:t>
            </a:r>
            <a:r>
              <a:rPr lang="en-US" baseline="0" dirty="0" smtClean="0"/>
              <a:t> </a:t>
            </a:r>
            <a:r>
              <a:rPr lang="en-US" baseline="0" dirty="0" err="1" smtClean="0"/>
              <a:t>risperdal</a:t>
            </a:r>
            <a:r>
              <a:rPr lang="en-US" baseline="0" dirty="0" smtClean="0"/>
              <a:t> and </a:t>
            </a:r>
            <a:r>
              <a:rPr lang="en-US" baseline="0" dirty="0" err="1" smtClean="0"/>
              <a:t>invega</a:t>
            </a:r>
            <a:r>
              <a:rPr lang="en-US" baseline="0" dirty="0" smtClean="0"/>
              <a:t> have a tendency to cause this more than other, if your patient is experiencing </a:t>
            </a:r>
            <a:r>
              <a:rPr lang="en-US" baseline="0" dirty="0" err="1" smtClean="0"/>
              <a:t>galactorrhea</a:t>
            </a:r>
            <a:r>
              <a:rPr lang="en-US" baseline="0" dirty="0" smtClean="0"/>
              <a:t>, sexual dysfunction or </a:t>
            </a:r>
            <a:r>
              <a:rPr lang="en-US" baseline="0" dirty="0" err="1" smtClean="0"/>
              <a:t>gynomastia</a:t>
            </a:r>
            <a:r>
              <a:rPr lang="en-US" baseline="0" dirty="0" smtClean="0"/>
              <a:t>, you should evaluate their prolactin level. If high you can change to alternate a medication or give medication to bring down the prolactin level. </a:t>
            </a:r>
          </a:p>
          <a:p>
            <a:endParaRPr lang="en-US" baseline="0" dirty="0" smtClean="0"/>
          </a:p>
          <a:p>
            <a:r>
              <a:rPr lang="en-US" baseline="0" dirty="0" smtClean="0"/>
              <a:t>The medication can cause weight gain, hyperlipidemia, hyperglycemia, and hypertension, you should always get a baseline labs prior to staring medication that way you will be able to evaluate the effects of the medication on the patient. You can encourage proper diet and exercise, and manage medical disorders as they come up or refer to a primary care clinician. </a:t>
            </a:r>
            <a:r>
              <a:rPr lang="en-US" baseline="0" dirty="0" err="1" smtClean="0"/>
              <a:t>Abilify</a:t>
            </a:r>
            <a:r>
              <a:rPr lang="en-US" baseline="0" dirty="0" smtClean="0"/>
              <a:t> and Geodon are less likely to cause weight gain so if you have a client that is already suffering from these condition you may want to start with one of them. </a:t>
            </a:r>
          </a:p>
          <a:p>
            <a:endParaRPr lang="en-US" baseline="0" dirty="0" smtClean="0"/>
          </a:p>
          <a:p>
            <a:r>
              <a:rPr lang="en-US" baseline="0" dirty="0" smtClean="0"/>
              <a:t>Most antipsychotics lower the seizure threshold for seizures, so if you have a patient with an existing seizure disorder work closely with the patient neurologist because the anticonvulsant may need to be increased. </a:t>
            </a:r>
          </a:p>
          <a:p>
            <a:endParaRPr lang="en-US" baseline="0" dirty="0" smtClean="0"/>
          </a:p>
          <a:p>
            <a:r>
              <a:rPr lang="en-US" baseline="0" dirty="0" smtClean="0"/>
              <a:t>Orthostatic hypertension generally occurs the first few days of treatment, so it is important to advise you patient to switch position slowly and gradually increase dosing. </a:t>
            </a:r>
          </a:p>
          <a:p>
            <a:endParaRPr lang="en-US" baseline="0" dirty="0" smtClean="0"/>
          </a:p>
          <a:p>
            <a:r>
              <a:rPr lang="en-US" baseline="0" dirty="0" smtClean="0"/>
              <a:t>Anticholinergic effects such as dry mouth, constipation, visual disturbances, and cognitive impairment are often seen they, tends to be worse with older adults. </a:t>
            </a:r>
          </a:p>
          <a:p>
            <a:endParaRPr lang="en-US" baseline="0" dirty="0" smtClean="0"/>
          </a:p>
          <a:p>
            <a:r>
              <a:rPr lang="en-US" baseline="0" dirty="0" smtClean="0"/>
              <a:t>Sedation is a common effect, after a few weeks of treatment it will get better but patients may want to take the medication at night at least in the beginning of treatment. </a:t>
            </a:r>
          </a:p>
          <a:p>
            <a:endParaRPr lang="en-US" baseline="0" dirty="0" smtClean="0"/>
          </a:p>
          <a:p>
            <a:r>
              <a:rPr lang="en-US" baseline="0" dirty="0" smtClean="0"/>
              <a:t>For some reason patients starting antipsychotics have an increased risk of sudden death, it is estimated that about every 2 out of 1000 patients started on antipsychotics could experience sudden death.  the exact mechanism is not understood although some believe it may be related to the QT prolongation in the heart.</a:t>
            </a:r>
          </a:p>
          <a:p>
            <a:endParaRPr lang="en-US" baseline="0" dirty="0" smtClean="0"/>
          </a:p>
          <a:p>
            <a:r>
              <a:rPr lang="en-US" baseline="0" dirty="0" err="1" smtClean="0"/>
              <a:t>Agranulocytosis</a:t>
            </a:r>
            <a:r>
              <a:rPr lang="en-US" baseline="0" dirty="0" smtClean="0"/>
              <a:t> is specific to clozapine, </a:t>
            </a:r>
            <a:r>
              <a:rPr lang="en-US" baseline="0" dirty="0" err="1" smtClean="0"/>
              <a:t>Cloziril</a:t>
            </a:r>
            <a:r>
              <a:rPr lang="en-US" baseline="0" dirty="0" smtClean="0"/>
              <a:t>, so it important to monitor WBC counts for patient taking </a:t>
            </a:r>
            <a:r>
              <a:rPr lang="en-US" baseline="0" dirty="0" err="1" smtClean="0"/>
              <a:t>Cloziril</a:t>
            </a:r>
            <a:r>
              <a:rPr lang="en-US" baseline="0" dirty="0" smtClean="0"/>
              <a:t>. If this is not caught early it could become permanent. Most case will start within the first four months of treatment, initially regular blood test should be done. </a:t>
            </a:r>
          </a:p>
          <a:p>
            <a:endParaRPr lang="en-US" baseline="0" dirty="0" smtClean="0"/>
          </a:p>
          <a:p>
            <a:r>
              <a:rPr lang="en-US" baseline="0" dirty="0" smtClean="0"/>
              <a:t>It is no surprise that with all the side effects and follow up needed for medication management that people may just stop taking them.  Working with and educating the patient about the importance of making changes with the clinician may be the best way for them to continue to be compliant. </a:t>
            </a:r>
          </a:p>
          <a:p>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17</a:t>
            </a:fld>
            <a:endParaRPr lang="en-US"/>
          </a:p>
        </p:txBody>
      </p:sp>
    </p:spTree>
    <p:extLst>
      <p:ext uri="{BB962C8B-B14F-4D97-AF65-F5344CB8AC3E}">
        <p14:creationId xmlns:p14="http://schemas.microsoft.com/office/powerpoint/2010/main" val="2389361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Co-occurring</a:t>
            </a:r>
            <a:r>
              <a:rPr lang="en-US" baseline="0" dirty="0" smtClean="0"/>
              <a:t> disorder that often are associated with schizophrenia include depression, anxiety and substance abuse.</a:t>
            </a:r>
          </a:p>
          <a:p>
            <a:endParaRPr lang="en-US" baseline="0" dirty="0" smtClean="0"/>
          </a:p>
          <a:p>
            <a:r>
              <a:rPr lang="en-US" baseline="0" dirty="0" smtClean="0"/>
              <a:t>Depression often occurs with schizophrenic patient. Many patients experience a post psychotic depressive syndrome. It could be related to the antipsychotic medication, they have been know to have a </a:t>
            </a:r>
            <a:r>
              <a:rPr lang="en-US" baseline="0" dirty="0" err="1" smtClean="0"/>
              <a:t>dysphoric</a:t>
            </a:r>
            <a:r>
              <a:rPr lang="en-US" baseline="0" dirty="0" smtClean="0"/>
              <a:t> effect on some patients, or it could be related to side effects of the medication. It is important to accurately asses the cause of the depression so that you can provide the best treatment for it. If medication is determined to be needed SSRI’s and TCA seem to work best with these patients, </a:t>
            </a:r>
            <a:r>
              <a:rPr lang="en-US" baseline="0" dirty="0" err="1" smtClean="0"/>
              <a:t>SSRi’s</a:t>
            </a:r>
            <a:r>
              <a:rPr lang="en-US" baseline="0" dirty="0" smtClean="0"/>
              <a:t> may be easier to tolerate. The consideration you want to keep in mind is that </a:t>
            </a:r>
            <a:r>
              <a:rPr lang="en-US" baseline="0" dirty="0" err="1" smtClean="0"/>
              <a:t>Luvox</a:t>
            </a:r>
            <a:r>
              <a:rPr lang="en-US" baseline="0" dirty="0" smtClean="0"/>
              <a:t> and </a:t>
            </a:r>
            <a:r>
              <a:rPr lang="en-US" baseline="0" dirty="0" err="1" smtClean="0"/>
              <a:t>Cloziril</a:t>
            </a:r>
            <a:r>
              <a:rPr lang="en-US" baseline="0" dirty="0" smtClean="0"/>
              <a:t> should not be used together, it results in toxic levels of </a:t>
            </a:r>
            <a:r>
              <a:rPr lang="en-US" baseline="0" dirty="0" err="1" smtClean="0"/>
              <a:t>Cloziril</a:t>
            </a:r>
            <a:r>
              <a:rPr lang="en-US" baseline="0" dirty="0" smtClean="0"/>
              <a:t>. </a:t>
            </a:r>
            <a:endParaRPr lang="en-US" dirty="0" smtClean="0"/>
          </a:p>
          <a:p>
            <a:endParaRPr lang="en-US" dirty="0" smtClean="0"/>
          </a:p>
          <a:p>
            <a:r>
              <a:rPr lang="en-US" baseline="0" dirty="0" smtClean="0"/>
              <a:t>For treatment of comorbid anxiety </a:t>
            </a:r>
          </a:p>
          <a:p>
            <a:r>
              <a:rPr lang="en-US" baseline="0" dirty="0" smtClean="0"/>
              <a:t>First you must assess what type of anxiety the patient is having, OCD, GAD, Specific Phobia and then treat accordingly.  For patients presenting with a social phobia, a small trial with schizophrenic patient showed evidence that </a:t>
            </a:r>
            <a:r>
              <a:rPr lang="en-US" baseline="0" dirty="0" err="1" smtClean="0"/>
              <a:t>Abilify</a:t>
            </a:r>
            <a:r>
              <a:rPr lang="en-US" baseline="0" dirty="0" smtClean="0"/>
              <a:t> was an effective treatment. (Up to Date, 2012)</a:t>
            </a:r>
          </a:p>
          <a:p>
            <a:endParaRPr lang="en-US" baseline="0" dirty="0" smtClean="0"/>
          </a:p>
          <a:p>
            <a:r>
              <a:rPr lang="en-US" baseline="0" dirty="0" smtClean="0"/>
              <a:t>For patients with schizophrenia and substance abuse issues, a dual diagnosis is very difficult to treat and they often need specialized treatment. If they have access to a dual diagnosis program that is probably the best solution. These patient have difficulty with treatment adherence due to both conditions.  There is also very little research on effective treatment because these patient are often kept out of clinical trials due to one diagnosis or the other. </a:t>
            </a:r>
          </a:p>
          <a:p>
            <a:endParaRPr lang="en-US" baseline="0" dirty="0" smtClean="0"/>
          </a:p>
          <a:p>
            <a:endParaRPr lang="en-US" baseline="0" dirty="0" smtClean="0"/>
          </a:p>
          <a:p>
            <a:r>
              <a:rPr lang="en-US" baseline="0" dirty="0" smtClean="0"/>
              <a:t>As for the medical conditions if you feel comfortable you can treat them, or you can refer the patient to a primary care provider. When making this decision keep in mind that you may be the only doctor that the patients see.</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320D508-058D-EB40-81AA-CEB15A483E45}" type="slidenum">
              <a:rPr lang="en-US" smtClean="0"/>
              <a:t>18</a:t>
            </a:fld>
            <a:endParaRPr lang="en-US"/>
          </a:p>
        </p:txBody>
      </p:sp>
    </p:spTree>
    <p:extLst>
      <p:ext uri="{BB962C8B-B14F-4D97-AF65-F5344CB8AC3E}">
        <p14:creationId xmlns:p14="http://schemas.microsoft.com/office/powerpoint/2010/main" val="1114107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While</a:t>
            </a:r>
            <a:r>
              <a:rPr lang="en-US" sz="1400" baseline="0" dirty="0" smtClean="0"/>
              <a:t> medications do help the patient a great deal, the most beneficial treatment is a multipronged approach.  </a:t>
            </a:r>
          </a:p>
          <a:p>
            <a:endParaRPr lang="en-US" sz="1400" baseline="0" dirty="0" smtClean="0"/>
          </a:p>
          <a:p>
            <a:r>
              <a:rPr lang="en-US" sz="1400" baseline="0" dirty="0" smtClean="0"/>
              <a:t>Having an overly critical or overly involved family has been shown to increase the rate of relapse in patients. For patients with these types of families, therapy can help decrease the level of criticism, and establish realistic expectations. Family therapy can help patients and there families cope with stressors related to the disease.  The purpose of family therapy is to reduce distress amongst family members, establish appropriate goals for the client and promote medication compliance. The focus should be on education about the illness, identification of triggers, and encouraging optimism. </a:t>
            </a:r>
          </a:p>
          <a:p>
            <a:r>
              <a:rPr lang="en-US" sz="1400" baseline="0" dirty="0" smtClean="0"/>
              <a:t>Problem Solving therapy can also be helpful to patients and families.  It evaluates patterns of behavior that contribute to relapses and assist the family in attaining more positive behaviors thereby decreasing  the relapse.</a:t>
            </a:r>
          </a:p>
          <a:p>
            <a:endParaRPr lang="en-US" sz="1400" baseline="0" dirty="0" smtClean="0"/>
          </a:p>
          <a:p>
            <a:r>
              <a:rPr lang="en-US" sz="1400" baseline="0" dirty="0" smtClean="0"/>
              <a:t>Social skills training can help the patient experience greater quality of life.  Deficits in social interaction and independent living skills can make it difficult for patient with schizophrenia to perform everyday task and to function well in the community.  Social skills training that focuses on specific task, like washing cloths, grocery shopping, paying bills, can help support the patient in being as independent as possible. The ultimate goal is to have the client be able to successfully interact within the community. There are several approaches to social skill training, the approach taken is based on the desired outcome.</a:t>
            </a:r>
          </a:p>
          <a:p>
            <a:endParaRPr lang="en-US" sz="1400" baseline="0" dirty="0" smtClean="0"/>
          </a:p>
          <a:p>
            <a:r>
              <a:rPr lang="en-US" sz="1400" baseline="0" dirty="0" smtClean="0"/>
              <a:t>Cognitive remediation is attempt to improve learning. the goal of this therapy is to work with specific task such as concentration, planning, or organization and systematically train the patient to perform at higher and higher levels. This can be extremely helpful if the patient suffered a cognitive decline that is now preventing them from succeeding in another therapy, like social skills training. After they have had the cognitive remediation then they can be more successful in other therapies.  </a:t>
            </a:r>
          </a:p>
          <a:p>
            <a:endParaRPr lang="en-US" sz="1400" baseline="0" dirty="0" smtClean="0"/>
          </a:p>
          <a:p>
            <a:r>
              <a:rPr lang="en-US" sz="1400" baseline="0" dirty="0" smtClean="0"/>
              <a:t>Cognitive Behavioral Therapy combines social skills and behavior training into one therapy. Medications can help stop the development of new delusions but delusions that began prior to treatment can often be difficult to treat. CBT is very helpful to help patient deal with residual, or medication resistant delusions. The therapy focuses on exploring the delusion, challenging the underlying beliefs, and suggesting alternative interpretations.  </a:t>
            </a:r>
            <a:endParaRPr lang="en-US" sz="1400" dirty="0"/>
          </a:p>
        </p:txBody>
      </p:sp>
      <p:sp>
        <p:nvSpPr>
          <p:cNvPr id="4" name="Slide Number Placeholder 3"/>
          <p:cNvSpPr>
            <a:spLocks noGrp="1"/>
          </p:cNvSpPr>
          <p:nvPr>
            <p:ph type="sldNum" sz="quarter" idx="10"/>
          </p:nvPr>
        </p:nvSpPr>
        <p:spPr/>
        <p:txBody>
          <a:bodyPr/>
          <a:lstStyle/>
          <a:p>
            <a:fld id="{E320D508-058D-EB40-81AA-CEB15A483E45}" type="slidenum">
              <a:rPr lang="en-US" smtClean="0"/>
              <a:t>19</a:t>
            </a:fld>
            <a:endParaRPr lang="en-US"/>
          </a:p>
        </p:txBody>
      </p:sp>
    </p:spTree>
    <p:extLst>
      <p:ext uri="{BB962C8B-B14F-4D97-AF65-F5344CB8AC3E}">
        <p14:creationId xmlns:p14="http://schemas.microsoft.com/office/powerpoint/2010/main" val="235483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therapy</a:t>
            </a:r>
            <a:r>
              <a:rPr lang="en-US" baseline="0" dirty="0" smtClean="0"/>
              <a:t> is important to successful treatment of this disease but there are also thing that the communities can do to help improve the life of these patients.</a:t>
            </a:r>
          </a:p>
          <a:p>
            <a:endParaRPr lang="en-US" baseline="0" dirty="0" smtClean="0"/>
          </a:p>
          <a:p>
            <a:r>
              <a:rPr lang="en-US" baseline="0" dirty="0" smtClean="0"/>
              <a:t>Assertive Community Treatment (ACT) is a care delivery model that provides people suffering from severe chronic mental illness with treatment, rehabilitation and support services. Care is delivered my a mental health team that is comprised of Psychiatrist, Nurses, case workers, social workers, technicians and various others, the team provides care around the clock. Patient that have access and participate in the ACTS program have less hospitalizations and relapses, as compared to non ACT patients.  They also experience higher rates of employment, better relationships, and have an overall better quality of life. There is no debate ACTS is the treatment modality of choice to have the best outcomes for patients, and modified approaches do not have the same outcomes.  Unfortunately, this system is only available in a few states and within the VA Health system. Despite the overwhelming evidence related to how well this treatment works upfront cost preclude communities from investing in it.  </a:t>
            </a:r>
          </a:p>
          <a:p>
            <a:endParaRPr lang="en-US" baseline="0" dirty="0" smtClean="0"/>
          </a:p>
          <a:p>
            <a:r>
              <a:rPr lang="en-US" baseline="0" dirty="0" smtClean="0"/>
              <a:t>Supported Employment </a:t>
            </a:r>
          </a:p>
          <a:p>
            <a:r>
              <a:rPr lang="en-US" baseline="0" dirty="0" smtClean="0"/>
              <a:t>Supported employment creates meaningful employment, for people with mental illness, within their community.  The patient, employers, vocational specialist and the mental health care team share information about the needs of the patient then everyone works together to tailor the position around the needs of the patient. The outcome is that Clients are able to hold competitive paying jobs that are interesting to them, and are still able to take care of their mental health care need. </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20</a:t>
            </a:fld>
            <a:endParaRPr lang="en-US"/>
          </a:p>
        </p:txBody>
      </p:sp>
    </p:spTree>
    <p:extLst>
      <p:ext uri="{BB962C8B-B14F-4D97-AF65-F5344CB8AC3E}">
        <p14:creationId xmlns:p14="http://schemas.microsoft.com/office/powerpoint/2010/main" val="97374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Schizophrenia is a</a:t>
            </a:r>
            <a:r>
              <a:rPr lang="en-US" sz="1200" kern="1200" baseline="0" dirty="0" smtClean="0">
                <a:solidFill>
                  <a:schemeClr val="tx1"/>
                </a:solidFill>
                <a:effectLst/>
                <a:latin typeface="+mn-lt"/>
                <a:ea typeface="+mn-ea"/>
                <a:cs typeface="+mn-cs"/>
              </a:rPr>
              <a:t> complex psychiatric disorder. Characterized by severe changes in the patients behavior and thinking. Typical onset begins in late adolescence or early adulthood and once the patient has had their first episode the disease is life long.</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2</a:t>
            </a:fld>
            <a:endParaRPr lang="en-US"/>
          </a:p>
        </p:txBody>
      </p:sp>
    </p:spTree>
    <p:extLst>
      <p:ext uri="{BB962C8B-B14F-4D97-AF65-F5344CB8AC3E}">
        <p14:creationId xmlns:p14="http://schemas.microsoft.com/office/powerpoint/2010/main" val="76950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Right</a:t>
            </a:r>
            <a:r>
              <a:rPr lang="en-US" baseline="0" dirty="0" smtClean="0"/>
              <a:t> before I was born my uncle married his college sweetheart. It was a match made in heaven she was a school teacher and he was an engineer. She was always quiet but always very sweet. When I was about 5 the had there 1</a:t>
            </a:r>
            <a:r>
              <a:rPr lang="en-US" baseline="30000" dirty="0" smtClean="0"/>
              <a:t>st</a:t>
            </a:r>
            <a:r>
              <a:rPr lang="en-US" baseline="0" dirty="0" smtClean="0"/>
              <a:t> child, then a few years later they had another one. Shortly after the birth of there 2</a:t>
            </a:r>
            <a:r>
              <a:rPr lang="en-US" baseline="30000" dirty="0" smtClean="0"/>
              <a:t>nd</a:t>
            </a:r>
            <a:r>
              <a:rPr lang="en-US" baseline="0" dirty="0" smtClean="0"/>
              <a:t> child Eileen experienced her 1</a:t>
            </a:r>
            <a:r>
              <a:rPr lang="en-US" baseline="30000" dirty="0" smtClean="0"/>
              <a:t>st</a:t>
            </a:r>
            <a:r>
              <a:rPr lang="en-US" baseline="0" dirty="0" smtClean="0"/>
              <a:t> psychotic break. She had persecutory delusions and she became extremely withdrawn.  My uncle and her finally got help when she went to his work and convinced his boss that he and the other person living in the house ( not he children) where trying to hurt her. Over the next few years she was treated with medication and therapy, she was a shell of the person that she used to be. She could no longer work. She gained weight, she wouldn’t talk to anyone at family functions any more, she was very much effected by the negative symptoms,  and it was very difficult for her and everyone else. A few years after her first episode, she decided that she no longer felt safe or connected to my uncle and her young children and she choose to live in a “group home” instead. She has been there a little over 20 years. Seeing this at such a young age made a huge impact on me, since then I have been fascinated by this disease.  </a:t>
            </a:r>
          </a:p>
          <a:p>
            <a:endParaRPr lang="en-US" baseline="0" dirty="0" smtClean="0"/>
          </a:p>
          <a:p>
            <a:r>
              <a:rPr lang="en-US" baseline="0" dirty="0" smtClean="0"/>
              <a:t>The next patient that stuck with me was a patient that I met when I was working at the VA in Martinsburg.  He had clearly stopped taking his medication and was confused, but not severely you could still have a conversation with him, it would just get off topic occasionally, he didn’t appear to have many negative symptoms and was extremely pleasant.  When he came to us, he had walked from Winchester to Martinsburg without any shoes.  His poor feet were all blistered.  And when you asked why he walked from here from Winchester he said it was to fix the blisters. He was with us for several weeks get stabilized on his medication and take care of his feet, he was never once a problem, he was helpful to the other patients, he participated in groups he was just a very good patient to have. In his record he had a red flag, which was a way of notifying staff that you should be careful with certain patients. After a while I asked another co worker why this patient had a flag on his record.  It turned out the when this patient had his 1</a:t>
            </a:r>
            <a:r>
              <a:rPr lang="en-US" baseline="30000" dirty="0" smtClean="0"/>
              <a:t>st</a:t>
            </a:r>
            <a:r>
              <a:rPr lang="en-US" baseline="0" dirty="0" smtClean="0"/>
              <a:t> psychotic break he killed his whole family. He thought they were going to hurt him and the voices told him to kill them.  It was hard to believe that this patient could have done that. I felt sad for the family and I felt so sorry for him,  because of his disease he had gotten rid of the support system that he so desperately need.</a:t>
            </a:r>
          </a:p>
          <a:p>
            <a:endParaRPr lang="en-US" baseline="0" dirty="0" smtClean="0"/>
          </a:p>
          <a:p>
            <a:r>
              <a:rPr lang="en-US" baseline="0" dirty="0" smtClean="0"/>
              <a:t>To be realistic, not all case of schizophrenia are so severe, I also know people that have schizophrenia and are able to live fairly independently. They can’t handle all the typical stressors that people go through but they can handle many of them, they are aware when they are decompensating and they work to prevent it.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Schizophrenia can and is often devastating and I want to to help people and their family members have less suffering. To me schizophrenia robs people and there loved ones of the life they could have had.  </a:t>
            </a:r>
          </a:p>
          <a:p>
            <a:r>
              <a:rPr lang="en-US" baseline="0" dirty="0" smtClean="0"/>
              <a:t>I know that the patients can be frustrating at times, but I hope that I can impress onto you the importance of treating patient with unconditional positive regard. I hope that you can also teach people that you work with and family members about the importance of this.  This disease has already taken so much from these patients the least we can do is to treat them with respect. </a:t>
            </a:r>
          </a:p>
          <a:p>
            <a:endParaRPr lang="en-US" baseline="0" dirty="0" smtClean="0"/>
          </a:p>
        </p:txBody>
      </p:sp>
      <p:sp>
        <p:nvSpPr>
          <p:cNvPr id="4" name="Slide Number Placeholder 3"/>
          <p:cNvSpPr>
            <a:spLocks noGrp="1"/>
          </p:cNvSpPr>
          <p:nvPr>
            <p:ph type="sldNum" sz="quarter" idx="10"/>
          </p:nvPr>
        </p:nvSpPr>
        <p:spPr/>
        <p:txBody>
          <a:bodyPr/>
          <a:lstStyle/>
          <a:p>
            <a:fld id="{E320D508-058D-EB40-81AA-CEB15A483E45}" type="slidenum">
              <a:rPr lang="en-US" smtClean="0"/>
              <a:t>21</a:t>
            </a:fld>
            <a:endParaRPr lang="en-US"/>
          </a:p>
        </p:txBody>
      </p:sp>
    </p:spTree>
    <p:extLst>
      <p:ext uri="{BB962C8B-B14F-4D97-AF65-F5344CB8AC3E}">
        <p14:creationId xmlns:p14="http://schemas.microsoft.com/office/powerpoint/2010/main" val="61743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worldwide prevalence of</a:t>
            </a:r>
            <a:r>
              <a:rPr lang="en-US" sz="1200" kern="1200" baseline="0" dirty="0" smtClean="0">
                <a:solidFill>
                  <a:schemeClr val="tx1"/>
                </a:solidFill>
                <a:latin typeface="+mn-lt"/>
                <a:ea typeface="+mn-ea"/>
                <a:cs typeface="+mn-cs"/>
              </a:rPr>
              <a:t> schizophrenia is approximately </a:t>
            </a:r>
            <a:r>
              <a:rPr lang="en-US" sz="1200" kern="1200" dirty="0" smtClean="0">
                <a:solidFill>
                  <a:schemeClr val="tx1"/>
                </a:solidFill>
                <a:latin typeface="+mn-lt"/>
                <a:ea typeface="+mn-ea"/>
                <a:cs typeface="+mn-cs"/>
              </a:rPr>
              <a:t>1%. Historically most</a:t>
            </a:r>
            <a:r>
              <a:rPr lang="en-US" sz="1200" kern="1200" baseline="0" dirty="0" smtClean="0">
                <a:solidFill>
                  <a:schemeClr val="tx1"/>
                </a:solidFill>
                <a:latin typeface="+mn-lt"/>
                <a:ea typeface="+mn-ea"/>
                <a:cs typeface="+mn-cs"/>
              </a:rPr>
              <a:t> studies state that it occurs equally in men and women, however a few newer studies suggest that it occurs slightly more often in men than it does in women, with 1.4 men being diagnosed for every 1 women.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age of first onset is typically younger in men,</a:t>
            </a:r>
            <a:r>
              <a:rPr lang="en-US" sz="1200" kern="1200" baseline="0" dirty="0" smtClean="0">
                <a:solidFill>
                  <a:schemeClr val="tx1"/>
                </a:solidFill>
                <a:latin typeface="+mn-lt"/>
                <a:ea typeface="+mn-ea"/>
                <a:cs typeface="+mn-cs"/>
              </a:rPr>
              <a:t> usually about 15-25 years of age </a:t>
            </a:r>
            <a:r>
              <a:rPr lang="en-US" sz="1200" kern="1200" dirty="0" smtClean="0">
                <a:solidFill>
                  <a:schemeClr val="tx1"/>
                </a:solidFill>
                <a:latin typeface="+mn-lt"/>
                <a:ea typeface="+mn-ea"/>
                <a:cs typeface="+mn-cs"/>
              </a:rPr>
              <a:t>for men and</a:t>
            </a:r>
            <a:r>
              <a:rPr lang="en-US" sz="1200" kern="1200" baseline="0" dirty="0" smtClean="0">
                <a:solidFill>
                  <a:schemeClr val="tx1"/>
                </a:solidFill>
                <a:latin typeface="+mn-lt"/>
                <a:ea typeface="+mn-ea"/>
                <a:cs typeface="+mn-cs"/>
              </a:rPr>
              <a:t> 25-35 years of age for women</a:t>
            </a:r>
            <a:r>
              <a:rPr lang="en-US" sz="1200" kern="1200" dirty="0" smtClean="0">
                <a:solidFill>
                  <a:schemeClr val="tx1"/>
                </a:solidFill>
                <a:latin typeface="+mn-lt"/>
                <a:ea typeface="+mn-ea"/>
                <a:cs typeface="+mn-cs"/>
              </a:rPr>
              <a:t>. By age 30, 9 out of 10 men, and only 2 out of 10 women, will have manifested the disease. However patients can be diagnosed with</a:t>
            </a:r>
            <a:r>
              <a:rPr lang="en-US" sz="1200" kern="1200" baseline="0" dirty="0" smtClean="0">
                <a:solidFill>
                  <a:schemeClr val="tx1"/>
                </a:solidFill>
                <a:latin typeface="+mn-lt"/>
                <a:ea typeface="+mn-ea"/>
                <a:cs typeface="+mn-cs"/>
              </a:rPr>
              <a:t> schizophrenia at any age.</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People with schizophrenia pose a high risk for suicide. Approximately one-third will attempt suicide and</a:t>
            </a:r>
            <a:r>
              <a:rPr lang="en-US" sz="1200" kern="1200" baseline="0" dirty="0" smtClean="0">
                <a:solidFill>
                  <a:schemeClr val="tx1"/>
                </a:solidFill>
                <a:latin typeface="+mn-lt"/>
                <a:ea typeface="+mn-ea"/>
                <a:cs typeface="+mn-cs"/>
              </a:rPr>
              <a:t> about 10% will successfully commit suicide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CDC 2011</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Patients with schizophrenia have a decreased life expectancy of 15-25 years,</a:t>
            </a:r>
            <a:r>
              <a:rPr lang="en-US" sz="1200" kern="1200" baseline="0" dirty="0" smtClean="0">
                <a:solidFill>
                  <a:schemeClr val="tx1"/>
                </a:solidFill>
                <a:latin typeface="+mn-lt"/>
                <a:ea typeface="+mn-ea"/>
                <a:cs typeface="+mn-cs"/>
              </a:rPr>
              <a:t> this is </a:t>
            </a:r>
            <a:r>
              <a:rPr lang="en-US" sz="1200" kern="1200" dirty="0" smtClean="0">
                <a:solidFill>
                  <a:schemeClr val="tx1"/>
                </a:solidFill>
                <a:latin typeface="+mn-lt"/>
                <a:ea typeface="+mn-ea"/>
                <a:cs typeface="+mn-cs"/>
              </a:rPr>
              <a:t>partially related to their high risk behaviors and suicide but also from</a:t>
            </a:r>
            <a:r>
              <a:rPr lang="en-US" sz="1200" kern="1200" baseline="0" dirty="0" smtClean="0">
                <a:solidFill>
                  <a:schemeClr val="tx1"/>
                </a:solidFill>
                <a:latin typeface="+mn-lt"/>
                <a:ea typeface="+mn-ea"/>
                <a:cs typeface="+mn-cs"/>
              </a:rPr>
              <a:t> complications from medical disease such as diabetes, </a:t>
            </a:r>
            <a:r>
              <a:rPr lang="en-US" sz="1200" kern="1200" dirty="0" smtClean="0">
                <a:solidFill>
                  <a:schemeClr val="tx1"/>
                </a:solidFill>
                <a:latin typeface="+mn-lt"/>
                <a:ea typeface="+mn-ea"/>
                <a:cs typeface="+mn-cs"/>
              </a:rPr>
              <a:t>cardiovascular disease and other associated</a:t>
            </a:r>
            <a:r>
              <a:rPr lang="en-US" sz="1200" kern="1200" baseline="0" dirty="0" smtClean="0">
                <a:solidFill>
                  <a:schemeClr val="tx1"/>
                </a:solidFill>
                <a:latin typeface="+mn-lt"/>
                <a:ea typeface="+mn-ea"/>
                <a:cs typeface="+mn-cs"/>
              </a:rPr>
              <a:t> metabolic syndromes.  The medications that are used to treat schizophrenia, and lifestyle choices put the patients at risk for many medical issues, and they do not often receive the proper follow up and treatment for these disorders.</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world health organization consistently ranks schizophrenia as having one of the highest levels of global burden.</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the U.S. in 2002 the cost of schizophrenia was estimated to be $62.7 billion dollars,</a:t>
            </a:r>
          </a:p>
          <a:p>
            <a:r>
              <a:rPr lang="en-US" sz="1200" kern="1200" dirty="0" smtClean="0">
                <a:solidFill>
                  <a:schemeClr val="tx1"/>
                </a:solidFill>
                <a:latin typeface="+mn-lt"/>
                <a:ea typeface="+mn-ea"/>
                <a:cs typeface="+mn-cs"/>
              </a:rPr>
              <a:t>$22.7 billion in direct health care cost </a:t>
            </a:r>
          </a:p>
          <a:p>
            <a:r>
              <a:rPr lang="en-US" sz="1200" kern="1200" dirty="0" smtClean="0">
                <a:solidFill>
                  <a:schemeClr val="tx1"/>
                </a:solidFill>
                <a:latin typeface="+mn-lt"/>
                <a:ea typeface="+mn-ea"/>
                <a:cs typeface="+mn-cs"/>
              </a:rPr>
              <a:t>	$7.0 billion outpatient, </a:t>
            </a:r>
          </a:p>
          <a:p>
            <a:r>
              <a:rPr lang="en-US" sz="1200" kern="1200" dirty="0" smtClean="0">
                <a:solidFill>
                  <a:schemeClr val="tx1"/>
                </a:solidFill>
                <a:latin typeface="+mn-lt"/>
                <a:ea typeface="+mn-ea"/>
                <a:cs typeface="+mn-cs"/>
              </a:rPr>
              <a:t>	$5.0 billion drugs, </a:t>
            </a:r>
          </a:p>
          <a:p>
            <a:r>
              <a:rPr lang="en-US" sz="1200" kern="1200" dirty="0" smtClean="0">
                <a:solidFill>
                  <a:schemeClr val="tx1"/>
                </a:solidFill>
                <a:latin typeface="+mn-lt"/>
                <a:ea typeface="+mn-ea"/>
                <a:cs typeface="+mn-cs"/>
              </a:rPr>
              <a:t>	$2.8 billion inpatient, </a:t>
            </a:r>
          </a:p>
          <a:p>
            <a:r>
              <a:rPr lang="en-US" sz="1200" kern="1200" dirty="0" smtClean="0">
                <a:solidFill>
                  <a:schemeClr val="tx1"/>
                </a:solidFill>
                <a:latin typeface="+mn-lt"/>
                <a:ea typeface="+mn-ea"/>
                <a:cs typeface="+mn-cs"/>
              </a:rPr>
              <a:t>	$8.0 billion long-term care </a:t>
            </a:r>
          </a:p>
          <a:p>
            <a:r>
              <a:rPr lang="en-US" sz="1200" kern="1200" dirty="0" smtClean="0">
                <a:solidFill>
                  <a:schemeClr val="tx1"/>
                </a:solidFill>
                <a:latin typeface="+mn-lt"/>
                <a:ea typeface="+mn-ea"/>
                <a:cs typeface="+mn-cs"/>
              </a:rPr>
              <a:t>The study estimated that $7.6 billion</a:t>
            </a:r>
            <a:r>
              <a:rPr lang="en-US" sz="1200" kern="1200" baseline="0" dirty="0" smtClean="0">
                <a:solidFill>
                  <a:schemeClr val="tx1"/>
                </a:solidFill>
                <a:latin typeface="+mn-lt"/>
                <a:ea typeface="+mn-ea"/>
                <a:cs typeface="+mn-cs"/>
              </a:rPr>
              <a:t> was spent in additional law enforcement and in homeless shelters and </a:t>
            </a:r>
            <a:r>
              <a:rPr lang="en-US" sz="1200" kern="1200" dirty="0" smtClean="0">
                <a:solidFill>
                  <a:schemeClr val="tx1"/>
                </a:solidFill>
                <a:latin typeface="+mn-lt"/>
                <a:ea typeface="+mn-ea"/>
                <a:cs typeface="+mn-cs"/>
              </a:rPr>
              <a:t>$32.4 billion</a:t>
            </a:r>
            <a:r>
              <a:rPr lang="en-US" sz="1200" kern="1200" baseline="0" dirty="0" smtClean="0">
                <a:solidFill>
                  <a:schemeClr val="tx1"/>
                </a:solidFill>
                <a:latin typeface="+mn-lt"/>
                <a:ea typeface="+mn-ea"/>
                <a:cs typeface="+mn-cs"/>
              </a:rPr>
              <a:t> was lost from unemployment, </a:t>
            </a:r>
            <a:r>
              <a:rPr lang="en-US" sz="1200" kern="1200" dirty="0" smtClean="0">
                <a:solidFill>
                  <a:schemeClr val="tx1"/>
                </a:solidFill>
                <a:latin typeface="+mn-lt"/>
                <a:ea typeface="+mn-ea"/>
                <a:cs typeface="+mn-cs"/>
              </a:rPr>
              <a:t> reduced productivity,</a:t>
            </a:r>
            <a:r>
              <a:rPr lang="en-US" sz="1200" kern="1200" baseline="0" dirty="0" smtClean="0">
                <a:solidFill>
                  <a:schemeClr val="tx1"/>
                </a:solidFill>
                <a:latin typeface="+mn-lt"/>
                <a:ea typeface="+mn-ea"/>
                <a:cs typeface="+mn-cs"/>
              </a:rPr>
              <a:t> premature mortality, and additional caregiving expense.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Wu, et al 2002</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3</a:t>
            </a:fld>
            <a:endParaRPr lang="en-US"/>
          </a:p>
        </p:txBody>
      </p:sp>
    </p:spTree>
    <p:extLst>
      <p:ext uri="{BB962C8B-B14F-4D97-AF65-F5344CB8AC3E}">
        <p14:creationId xmlns:p14="http://schemas.microsoft.com/office/powerpoint/2010/main" val="3763618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There</a:t>
            </a:r>
            <a:r>
              <a:rPr lang="en-US" sz="1400" baseline="0" dirty="0" smtClean="0"/>
              <a:t> is evidence of psychosis in Egyptian, Greek and Roman text.  It is hard to identify what type of mental illness people were suffering from because all illness were grouped together illnesses in those days. However, the prevalence of Schizophrenia has remained fairly stable since we have begun to track it, so I think it is safe to assume that some of the documented cases of psychosis in early history were related to schizophrenia. </a:t>
            </a:r>
          </a:p>
          <a:p>
            <a:endParaRPr lang="en-US" sz="1400" baseline="0" dirty="0" smtClean="0"/>
          </a:p>
          <a:p>
            <a:r>
              <a:rPr lang="en-US" sz="1400" baseline="0" dirty="0" smtClean="0"/>
              <a:t>Even though Schizophrenia has always impacted societies, it wasn’t until the early 1900s’ that it was more clearly defined. </a:t>
            </a:r>
          </a:p>
          <a:p>
            <a:endParaRPr lang="en-US" sz="1400" baseline="0" dirty="0" smtClean="0"/>
          </a:p>
          <a:p>
            <a:r>
              <a:rPr lang="en-US" sz="1400" baseline="0" dirty="0" smtClean="0"/>
              <a:t>In the Late 1800s’, Emil </a:t>
            </a:r>
            <a:r>
              <a:rPr lang="en-US" sz="1400" baseline="0" dirty="0" err="1" smtClean="0"/>
              <a:t>Kreapelin</a:t>
            </a:r>
            <a:r>
              <a:rPr lang="en-US" sz="1400" baseline="0" dirty="0" smtClean="0"/>
              <a:t>, a German physician, differentiated several mental illnesses, in particular he identified dementia praecox, He distinguished this illness from manic depressive disorder by identifying that these patients had an early onset, that there was a change in cognition, and that they would continue to deteriorate over time, as apposed to intermittently stabilizing as seen in bipolar disorder. He also noticed that they would suffered from hallucinations and delusions.  </a:t>
            </a:r>
          </a:p>
          <a:p>
            <a:endParaRPr lang="en-US" sz="1400" baseline="0" dirty="0" smtClean="0"/>
          </a:p>
          <a:p>
            <a:r>
              <a:rPr lang="en-US" sz="1400" baseline="0" dirty="0" smtClean="0"/>
              <a:t>In the Early 1900s’ Eugene </a:t>
            </a:r>
            <a:r>
              <a:rPr lang="en-US" sz="1400" baseline="0" dirty="0" err="1" smtClean="0"/>
              <a:t>Bleuler</a:t>
            </a:r>
            <a:r>
              <a:rPr lang="en-US" sz="1400" baseline="0" dirty="0" smtClean="0"/>
              <a:t>, a Swiss psychiatrist, coined the term “schizophrenia,” Like </a:t>
            </a:r>
            <a:r>
              <a:rPr lang="en-US" sz="1400" baseline="0" dirty="0" err="1" smtClean="0"/>
              <a:t>Kreaplin</a:t>
            </a:r>
            <a:r>
              <a:rPr lang="en-US" sz="1400" baseline="0" dirty="0" smtClean="0"/>
              <a:t>, </a:t>
            </a:r>
            <a:r>
              <a:rPr lang="en-US" sz="1400" baseline="0" dirty="0" err="1" smtClean="0"/>
              <a:t>Bleuler</a:t>
            </a:r>
            <a:r>
              <a:rPr lang="en-US" sz="1400" baseline="0" dirty="0" smtClean="0"/>
              <a:t>, felt that hallucination and delusions were characteristic of this disease, but unlike </a:t>
            </a:r>
            <a:r>
              <a:rPr lang="en-US" sz="1400" baseline="0" dirty="0" err="1" smtClean="0"/>
              <a:t>Kreaplin</a:t>
            </a:r>
            <a:r>
              <a:rPr lang="en-US" sz="1400" baseline="0" dirty="0" smtClean="0"/>
              <a:t>,  </a:t>
            </a:r>
            <a:r>
              <a:rPr lang="en-US" sz="1400" baseline="0" dirty="0" err="1" smtClean="0"/>
              <a:t>Bleuler</a:t>
            </a:r>
            <a:r>
              <a:rPr lang="en-US" sz="1400" baseline="0" dirty="0" smtClean="0"/>
              <a:t> did not feel that schizophrenia always had a deteriorating course of illness. He used the term “schizophrenia” to describe the division between thought, emotion and behavior that is frequently seen in schizophrenia. He is also responsible for coming up with the four A’s of schizophrenia: association, affect, autism and ambivalence.  The four A’s identify areas of deficits that are associated with schizophrenia and are still used as part of the definition today.</a:t>
            </a:r>
          </a:p>
          <a:p>
            <a:endParaRPr lang="en-US" sz="1400" baseline="0" dirty="0" smtClean="0"/>
          </a:p>
          <a:p>
            <a:r>
              <a:rPr lang="en-US" sz="1400" baseline="0" dirty="0" smtClean="0"/>
              <a:t>In the 1950s’ Kurt Schneider introduced first rank symptoms, while not specific to schizophrenia, Schneider believed that patient with schizophrenia often presented with these type of hallucinations or delusions. </a:t>
            </a:r>
          </a:p>
          <a:p>
            <a:endParaRPr lang="en-US" sz="1400" baseline="0" dirty="0" smtClean="0"/>
          </a:p>
          <a:p>
            <a:r>
              <a:rPr lang="en-US" sz="1400" baseline="0" dirty="0" err="1" smtClean="0"/>
              <a:t>Saddock</a:t>
            </a:r>
            <a:r>
              <a:rPr lang="en-US" sz="1400" baseline="0" dirty="0" smtClean="0"/>
              <a:t> 2007</a:t>
            </a:r>
          </a:p>
        </p:txBody>
      </p:sp>
      <p:sp>
        <p:nvSpPr>
          <p:cNvPr id="4" name="Slide Number Placeholder 3"/>
          <p:cNvSpPr>
            <a:spLocks noGrp="1"/>
          </p:cNvSpPr>
          <p:nvPr>
            <p:ph type="sldNum" sz="quarter" idx="10"/>
          </p:nvPr>
        </p:nvSpPr>
        <p:spPr/>
        <p:txBody>
          <a:bodyPr/>
          <a:lstStyle/>
          <a:p>
            <a:fld id="{E320D508-058D-EB40-81AA-CEB15A483E45}" type="slidenum">
              <a:rPr lang="en-US" smtClean="0"/>
              <a:t>4</a:t>
            </a:fld>
            <a:endParaRPr lang="en-US"/>
          </a:p>
        </p:txBody>
      </p:sp>
    </p:spTree>
    <p:extLst>
      <p:ext uri="{BB962C8B-B14F-4D97-AF65-F5344CB8AC3E}">
        <p14:creationId xmlns:p14="http://schemas.microsoft.com/office/powerpoint/2010/main" val="1333640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Audible thoughts may</a:t>
            </a:r>
            <a:r>
              <a:rPr lang="en-US" baseline="0" dirty="0" smtClean="0"/>
              <a:t> be described by the patient as their thought echoing </a:t>
            </a:r>
          </a:p>
          <a:p>
            <a:endParaRPr lang="en-US" baseline="0" dirty="0" smtClean="0"/>
          </a:p>
          <a:p>
            <a:r>
              <a:rPr lang="en-US" baseline="0" dirty="0" smtClean="0"/>
              <a:t>Voice arguing is when the patient can discern t</a:t>
            </a:r>
            <a:r>
              <a:rPr lang="en-US" dirty="0" smtClean="0"/>
              <a:t>wo or more voices, often the are arguing and it is often about the patient. </a:t>
            </a:r>
          </a:p>
          <a:p>
            <a:endParaRPr lang="en-US" baseline="0" dirty="0" smtClean="0"/>
          </a:p>
          <a:p>
            <a:r>
              <a:rPr lang="en-US" baseline="0" dirty="0" smtClean="0"/>
              <a:t>Voice Commenting is when the patient hears a running commentary about his actions and thoughts, usually with a negative tone. </a:t>
            </a:r>
          </a:p>
          <a:p>
            <a:endParaRPr lang="en-US" baseline="0" dirty="0" smtClean="0"/>
          </a:p>
          <a:p>
            <a:r>
              <a:rPr lang="en-US" baseline="0" dirty="0" smtClean="0"/>
              <a:t>Somatic passivity is the belief by the patient, that he or she is being made to feel a sensation by someone or thing other than him or her self. </a:t>
            </a:r>
          </a:p>
          <a:p>
            <a:endParaRPr lang="en-US" baseline="0" dirty="0" smtClean="0"/>
          </a:p>
          <a:p>
            <a:r>
              <a:rPr lang="en-US" baseline="0" dirty="0" smtClean="0"/>
              <a:t>Thought withdrawal or insertion is when the patient believes his or her  thoughts being inserted or removed from their mind by someone or something.</a:t>
            </a:r>
          </a:p>
          <a:p>
            <a:endParaRPr lang="en-US" baseline="0" dirty="0" smtClean="0"/>
          </a:p>
          <a:p>
            <a:r>
              <a:rPr lang="en-US" baseline="0" dirty="0" smtClean="0"/>
              <a:t>Thought Broadcasting is when the patient believes his or her thought are being broadcasted to others</a:t>
            </a:r>
          </a:p>
          <a:p>
            <a:endParaRPr lang="en-US" baseline="0" dirty="0" smtClean="0"/>
          </a:p>
          <a:p>
            <a:r>
              <a:rPr lang="en-US" baseline="0" dirty="0" smtClean="0"/>
              <a:t>Delusional perception are also called Bizarre delusions, bizarre delusions are different from non bizarre delusion in that bizarre delusions have no basis in reality, for example a patient feels that someone took all his organs, but there is no evidence of surgery and the patient is still alive.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Made affect or impulse is the belief that the patient is being controlled by someone or something and the feelings they feel, the movements they make, the words they speak they don’t believe they are controlling any of it. </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5</a:t>
            </a:fld>
            <a:endParaRPr lang="en-US"/>
          </a:p>
        </p:txBody>
      </p:sp>
    </p:spTree>
    <p:extLst>
      <p:ext uri="{BB962C8B-B14F-4D97-AF65-F5344CB8AC3E}">
        <p14:creationId xmlns:p14="http://schemas.microsoft.com/office/powerpoint/2010/main" val="3013023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cause Schizophrenia, well we don’t actually know but we do know that genetics play a significant role. </a:t>
            </a:r>
            <a:endParaRPr lang="en-US" dirty="0" smtClean="0"/>
          </a:p>
          <a:p>
            <a:endParaRPr lang="en-US" dirty="0" smtClean="0"/>
          </a:p>
          <a:p>
            <a:r>
              <a:rPr lang="en-US" baseline="0" dirty="0" smtClean="0"/>
              <a:t>In the general population, without any family history, there is a 1% chance that anyone could develop schizophrenia. If you have a parent with schizophrenia, the risk for manifesting the disease jumps to 12%, When twin studies were done, they found that the concordance rate among monozygotic twins was 50%, whereas dizygotic twins had only a 15% concordance rate. This illustrates that while there is a strong genetic component, there are other factors that must interact for the disease to manifest. </a:t>
            </a:r>
          </a:p>
          <a:p>
            <a:endParaRPr lang="en-US" baseline="0" dirty="0" smtClean="0"/>
          </a:p>
          <a:p>
            <a:r>
              <a:rPr lang="en-US" baseline="0" dirty="0" smtClean="0"/>
              <a:t>There is a great deal of research in the area of schizophrenia and possible risk factors, paternal age, maternal stress and immigration all appear to have a positive correlation with an increase risk in schizophrenia. </a:t>
            </a:r>
          </a:p>
          <a:p>
            <a:endParaRPr lang="en-US" baseline="0" dirty="0" smtClean="0"/>
          </a:p>
          <a:p>
            <a:r>
              <a:rPr lang="en-US" baseline="0" dirty="0" smtClean="0"/>
              <a:t>Several studies have shown advanced paternal age at the time of conception, presents an increased risk that the offspring will have schizophrenia, despite having no family history. The belief is that there may be a malfunction during spermatogenesis that leaves the offspring more vulnerable to schizophrenia.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Many studies show that mothers who were under extreme stress during pregnancy , especially in the 1</a:t>
            </a:r>
            <a:r>
              <a:rPr lang="en-US" baseline="30000" dirty="0" smtClean="0"/>
              <a:t>st</a:t>
            </a:r>
            <a:r>
              <a:rPr lang="en-US" baseline="0" dirty="0" smtClean="0"/>
              <a:t> trimester, had an increased incident of having a child who later developed schizophrenia.  It is well document that there were higher than average rates of schizophrenia in people that were conceived during a famine. There is also some evidence that women who were exposed to influenza in their first trimester had schizophrenic children at higher rates than those who were not exposed to influenza. The hypothesis in all these studies, relates to maternal stressors interfering with neurodevelopment in the early stages of pregnancy, thus putting the child at increased risk for schizophrenia later in life. More research still needs to be done, but it is a reasonable hypothesis.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also several different studies that correlate delivery complications such as preterm labor, fetal hypoxia, and hemorrhage with an increase the risk for schizophrenia. Although the evidence isn’t overwhelming and more research needs to be done, the belief is that early trauma to the brain increases the risk for schizophrenia.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Immigration has also been associated with a risk for schizophrenia. There is a great deal of evidence linking 1</a:t>
            </a:r>
            <a:r>
              <a:rPr lang="en-US" baseline="30000" dirty="0" smtClean="0"/>
              <a:t>st</a:t>
            </a:r>
            <a:r>
              <a:rPr lang="en-US" baseline="0" dirty="0" smtClean="0"/>
              <a:t> and 2</a:t>
            </a:r>
            <a:r>
              <a:rPr lang="en-US" baseline="30000" dirty="0" smtClean="0"/>
              <a:t>nd</a:t>
            </a:r>
            <a:r>
              <a:rPr lang="en-US" baseline="0" dirty="0" smtClean="0"/>
              <a:t> generation immigrants to above average rates of schizophrenia when compared to the general population. This is especially true when the immigrants are moving to an area where their culture is perceived negatively. It is not fully understood if mental illness may have precipitated the move to another area or if the stress of moving to a hostile nation hastened the development of schizophrenia. Either way schizophrenia and immigration appear to have a connection.</a:t>
            </a:r>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6</a:t>
            </a:fld>
            <a:endParaRPr lang="en-US"/>
          </a:p>
        </p:txBody>
      </p:sp>
    </p:spTree>
    <p:extLst>
      <p:ext uri="{BB962C8B-B14F-4D97-AF65-F5344CB8AC3E}">
        <p14:creationId xmlns:p14="http://schemas.microsoft.com/office/powerpoint/2010/main" val="3733896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 while are beginning</a:t>
            </a:r>
            <a:r>
              <a:rPr lang="en-US" sz="1200" kern="1200" baseline="0" dirty="0" smtClean="0">
                <a:solidFill>
                  <a:schemeClr val="tx1"/>
                </a:solidFill>
                <a:effectLst/>
                <a:latin typeface="+mn-lt"/>
                <a:ea typeface="+mn-ea"/>
                <a:cs typeface="+mn-cs"/>
              </a:rPr>
              <a:t> to understand what may increase the risk of schizophrenia, we are also trying to find out what exactly is happening in the brain of these patients with so that we can develop better treatments and maybe one day find a cure.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still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unclear whether it is a neurodevelopment disease or a neurodegenerative disease</a:t>
            </a:r>
            <a:r>
              <a:rPr lang="en-US" sz="1200" kern="1200" baseline="0" dirty="0" smtClean="0">
                <a:solidFill>
                  <a:schemeClr val="tx1"/>
                </a:solidFill>
                <a:effectLst/>
                <a:latin typeface="+mn-lt"/>
                <a:ea typeface="+mn-ea"/>
                <a:cs typeface="+mn-cs"/>
              </a:rPr>
              <a:t> because it has signs of both. As I said in the last slide, there is some evidence that impaired neurodevelopment in utero may put someone at risk for schizophrenia, and there is evidence that enlarged cerebral ventricles have been observed in fetuses of schizophrenic patients. It has also been observed in fMRI studies and postmortem studies that many patients with schizophrenia have enlarged cerebral ventricles.  However, enlarged cerebral ventricles have been seen in other mental health disorders, and having enlarged cerebral ventricle alone does not put a person at increased risk for development of any mental health disorder.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Other changes that are often associated with schizophrenia are a decrease in frontal lobe tissue, many deficits in organization which are characteristic of schizophrenia, can be associated with a frontal lobe impairments. One theory that explains the timing of the illness onset and the decrease in frontal lobe mass is that excessive pruning during adolescents lead to the development schizophrenia.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There is overwhelming evidence that suggests that the dysfunction of specific neural pathways can account for the positive, negative and cognitive deficits seen in schizophrenia, but research still has not found out why the dysfunction happens and how do we prevent it from happing.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One of the first </a:t>
            </a:r>
            <a:r>
              <a:rPr lang="en-US" sz="1200" kern="1200" baseline="0" dirty="0" smtClean="0">
                <a:solidFill>
                  <a:schemeClr val="tx1"/>
                </a:solidFill>
                <a:effectLst/>
                <a:latin typeface="+mn-lt"/>
                <a:ea typeface="+mn-ea"/>
                <a:cs typeface="+mn-cs"/>
              </a:rPr>
              <a:t>substantial </a:t>
            </a:r>
            <a:r>
              <a:rPr lang="en-US" sz="1200" kern="1200" dirty="0" smtClean="0">
                <a:solidFill>
                  <a:schemeClr val="tx1"/>
                </a:solidFill>
                <a:effectLst/>
                <a:latin typeface="+mn-lt"/>
                <a:ea typeface="+mn-ea"/>
                <a:cs typeface="+mn-cs"/>
              </a:rPr>
              <a:t>theory that provided</a:t>
            </a:r>
            <a:r>
              <a:rPr lang="en-US" sz="1200" kern="1200" baseline="0" dirty="0" smtClean="0">
                <a:solidFill>
                  <a:schemeClr val="tx1"/>
                </a:solidFill>
                <a:effectLst/>
                <a:latin typeface="+mn-lt"/>
                <a:ea typeface="+mn-ea"/>
                <a:cs typeface="+mn-cs"/>
              </a:rPr>
              <a:t> an explanation of the disease dysfunction and also offered an explanation about why the treatment worked, </a:t>
            </a:r>
            <a:r>
              <a:rPr lang="en-US" sz="1200" kern="1200" dirty="0" smtClean="0">
                <a:solidFill>
                  <a:schemeClr val="tx1"/>
                </a:solidFill>
                <a:effectLst/>
                <a:latin typeface="+mn-lt"/>
                <a:ea typeface="+mn-ea"/>
                <a:cs typeface="+mn-cs"/>
              </a:rPr>
              <a:t>was the dopamine hypothesis of schizophrenia.</a:t>
            </a:r>
            <a:r>
              <a:rPr lang="en-US" sz="1200" kern="1200" baseline="0" dirty="0" smtClean="0">
                <a:solidFill>
                  <a:schemeClr val="tx1"/>
                </a:solidFill>
                <a:effectLst/>
                <a:latin typeface="+mn-lt"/>
                <a:ea typeface="+mn-ea"/>
                <a:cs typeface="+mn-cs"/>
              </a:rPr>
              <a:t> This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states that an excess of dopamine is responsible for the changes seen in the patient with this disease. While this theory provided a good foundation for understanding schizophrenia it was not specific about why there was an increase in dopamine activity. The theory also focused on the positive symptoms of schizophrenia and not the negative. So as time went on it became clear that dopamine was not the only neurotransmitter involved in the disease. Excessive serotonin is believed to play a role in the schizophrenia and the current </a:t>
            </a:r>
            <a:r>
              <a:rPr lang="en-US" sz="1200" kern="1200" baseline="0" dirty="0" err="1" smtClean="0">
                <a:solidFill>
                  <a:schemeClr val="tx1"/>
                </a:solidFill>
                <a:effectLst/>
                <a:latin typeface="+mn-lt"/>
                <a:ea typeface="+mn-ea"/>
                <a:cs typeface="+mn-cs"/>
              </a:rPr>
              <a:t>atypicals</a:t>
            </a:r>
            <a:r>
              <a:rPr lang="en-US" sz="1200" kern="1200" baseline="0" dirty="0" smtClean="0">
                <a:solidFill>
                  <a:schemeClr val="tx1"/>
                </a:solidFill>
                <a:effectLst/>
                <a:latin typeface="+mn-lt"/>
                <a:ea typeface="+mn-ea"/>
                <a:cs typeface="+mn-cs"/>
              </a:rPr>
              <a:t>’ tend to have an antagonist effect on serotonin.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As well, there is evidence that GABA, which inhibits the activity of dopamine, plays a role too. Some studies show that patients with this disease have a loss in </a:t>
            </a:r>
            <a:r>
              <a:rPr lang="en-US" sz="1200" kern="1200" baseline="0" dirty="0" err="1" smtClean="0">
                <a:solidFill>
                  <a:schemeClr val="tx1"/>
                </a:solidFill>
                <a:effectLst/>
                <a:latin typeface="+mn-lt"/>
                <a:ea typeface="+mn-ea"/>
                <a:cs typeface="+mn-cs"/>
              </a:rPr>
              <a:t>GABAanergic</a:t>
            </a:r>
            <a:r>
              <a:rPr lang="en-US" sz="1200" kern="1200" baseline="0" dirty="0" smtClean="0">
                <a:solidFill>
                  <a:schemeClr val="tx1"/>
                </a:solidFill>
                <a:effectLst/>
                <a:latin typeface="+mn-lt"/>
                <a:ea typeface="+mn-ea"/>
                <a:cs typeface="+mn-cs"/>
              </a:rPr>
              <a:t> neurons in the hippocampus. Malfunctions in GABA would lead to increase dopamine. It has also been hypothesized that Glutamate, which excites GABA, could be the source of the problem.  Glutamate became a neurotransmitter of interest when people recognized that when glutamate antagonist is taken, healthy  patients can create a schizophrenia like syndrome. The theory is that Hypoactive glutamate, results in decreased excitement of  GABA which lead to decreased inhibition of dopamine, which then leaves an excess of dopamine. It is difficult to test this theory because of the sensitivity of Glutamate. While all the theory sounds logical, there just isn’t enough evidence to prove any one theory, and most don’t account for all the problems that exist with schizophrenia. We are beginning to understand what is happening in the brain but more research needs to be done in this area.  Current research is working to understand why and how the neurotransmitters and pathways are disrupted in schizophrenia.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new and interesting research</a:t>
            </a:r>
            <a:r>
              <a:rPr lang="en-US" sz="1200" kern="1200" baseline="0" dirty="0" smtClean="0">
                <a:solidFill>
                  <a:schemeClr val="tx1"/>
                </a:solidFill>
                <a:effectLst/>
                <a:latin typeface="+mn-lt"/>
                <a:ea typeface="+mn-ea"/>
                <a:cs typeface="+mn-cs"/>
              </a:rPr>
              <a:t> looks at schizophrenia as a </a:t>
            </a:r>
            <a:r>
              <a:rPr lang="en-US" sz="1200" kern="1200" dirty="0" smtClean="0">
                <a:solidFill>
                  <a:schemeClr val="tx1"/>
                </a:solidFill>
                <a:effectLst/>
                <a:latin typeface="+mn-lt"/>
                <a:ea typeface="+mn-ea"/>
                <a:cs typeface="+mn-cs"/>
              </a:rPr>
              <a:t>inflammatory or autoimmune</a:t>
            </a:r>
            <a:r>
              <a:rPr lang="en-US" sz="1200" kern="1200" baseline="0" dirty="0" smtClean="0">
                <a:solidFill>
                  <a:schemeClr val="tx1"/>
                </a:solidFill>
                <a:effectLst/>
                <a:latin typeface="+mn-lt"/>
                <a:ea typeface="+mn-ea"/>
                <a:cs typeface="+mn-cs"/>
              </a:rPr>
              <a:t> response. The theories suggest that </a:t>
            </a:r>
            <a:r>
              <a:rPr lang="en-US" sz="1200" kern="1200" dirty="0" smtClean="0">
                <a:solidFill>
                  <a:schemeClr val="tx1"/>
                </a:solidFill>
                <a:effectLst/>
                <a:latin typeface="+mn-lt"/>
                <a:ea typeface="+mn-ea"/>
                <a:cs typeface="+mn-cs"/>
              </a:rPr>
              <a:t>environmental and genetic factors cause an inflammatory /autoimmune response which</a:t>
            </a:r>
            <a:r>
              <a:rPr lang="en-US" sz="1200" kern="1200" baseline="0" dirty="0" smtClean="0">
                <a:solidFill>
                  <a:schemeClr val="tx1"/>
                </a:solidFill>
                <a:effectLst/>
                <a:latin typeface="+mn-lt"/>
                <a:ea typeface="+mn-ea"/>
                <a:cs typeface="+mn-cs"/>
              </a:rPr>
              <a:t> begins in neurodevelopment and overtime change the biochemistry in the brain accounting for the varied behaviors related to schizophrenia, as well as, the late onset.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belief is that inflammation in the Central Nervous System causes the dysfunction in the </a:t>
            </a:r>
            <a:r>
              <a:rPr lang="en-US" sz="1200" kern="1200" baseline="0" dirty="0" err="1" smtClean="0">
                <a:solidFill>
                  <a:schemeClr val="tx1"/>
                </a:solidFill>
                <a:effectLst/>
                <a:latin typeface="+mn-lt"/>
                <a:ea typeface="+mn-ea"/>
                <a:cs typeface="+mn-cs"/>
              </a:rPr>
              <a:t>neurocircuitry</a:t>
            </a:r>
            <a:r>
              <a:rPr lang="en-US" sz="1200" kern="1200" baseline="0" dirty="0" smtClean="0">
                <a:solidFill>
                  <a:schemeClr val="tx1"/>
                </a:solidFill>
                <a:effectLst/>
                <a:latin typeface="+mn-lt"/>
                <a:ea typeface="+mn-ea"/>
                <a:cs typeface="+mn-cs"/>
              </a:rPr>
              <a:t>. There is some evidence that patient with schizophrenia have higher levels of cytokines, which can be associated with an inflammatory or autoimmune response, but it can also be associated with other causes. There is not much research in this area, but I think it warrants further investigation, because it is starting to look for a cause and not just treating the symptoms. </a:t>
            </a:r>
            <a:endParaRPr lang="en-US" dirty="0" smtClean="0"/>
          </a:p>
        </p:txBody>
      </p:sp>
      <p:sp>
        <p:nvSpPr>
          <p:cNvPr id="4" name="Slide Number Placeholder 3"/>
          <p:cNvSpPr>
            <a:spLocks noGrp="1"/>
          </p:cNvSpPr>
          <p:nvPr>
            <p:ph type="sldNum" sz="quarter" idx="10"/>
          </p:nvPr>
        </p:nvSpPr>
        <p:spPr/>
        <p:txBody>
          <a:bodyPr/>
          <a:lstStyle/>
          <a:p>
            <a:fld id="{E320D508-058D-EB40-81AA-CEB15A483E45}" type="slidenum">
              <a:rPr lang="en-US" smtClean="0"/>
              <a:t>7</a:t>
            </a:fld>
            <a:endParaRPr lang="en-US"/>
          </a:p>
        </p:txBody>
      </p:sp>
    </p:spTree>
    <p:extLst>
      <p:ext uri="{BB962C8B-B14F-4D97-AF65-F5344CB8AC3E}">
        <p14:creationId xmlns:p14="http://schemas.microsoft.com/office/powerpoint/2010/main" val="143117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smtClean="0">
                <a:solidFill>
                  <a:schemeClr val="tx1"/>
                </a:solidFill>
                <a:latin typeface="+mn-lt"/>
                <a:ea typeface="+mn-ea"/>
                <a:cs typeface="+mn-cs"/>
              </a:rPr>
              <a:t>Now let’s look at how</a:t>
            </a:r>
            <a:r>
              <a:rPr lang="en-US" sz="1200" b="0" kern="1200" baseline="0" dirty="0" smtClean="0">
                <a:solidFill>
                  <a:schemeClr val="tx1"/>
                </a:solidFill>
                <a:latin typeface="+mn-lt"/>
                <a:ea typeface="+mn-ea"/>
                <a:cs typeface="+mn-cs"/>
              </a:rPr>
              <a:t> we would diagnosis a patient with Schizophrenia.  It is not very easy the patient must fulfill </a:t>
            </a:r>
            <a:r>
              <a:rPr lang="en-US" sz="1200" b="0" kern="1200" dirty="0" smtClean="0">
                <a:solidFill>
                  <a:schemeClr val="tx1"/>
                </a:solidFill>
                <a:latin typeface="+mn-lt"/>
                <a:ea typeface="+mn-ea"/>
                <a:cs typeface="+mn-cs"/>
              </a:rPr>
              <a:t>six criteria before they can be diagnosed.</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For Criteria A the patient must present with at least two of the five symptoms,</a:t>
            </a:r>
            <a:r>
              <a:rPr lang="en-US" sz="1200" b="0" kern="1200" baseline="0" dirty="0" smtClean="0">
                <a:solidFill>
                  <a:schemeClr val="tx1"/>
                </a:solidFill>
                <a:latin typeface="+mn-lt"/>
                <a:ea typeface="+mn-ea"/>
                <a:cs typeface="+mn-cs"/>
              </a:rPr>
              <a:t> each having a duration longer than 1 month, or less if successfully treated. </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pPr marL="0" indent="0">
              <a:buNone/>
            </a:pPr>
            <a:r>
              <a:rPr lang="en-US" sz="1200" b="0" i="0" kern="1200" dirty="0" smtClean="0">
                <a:solidFill>
                  <a:schemeClr val="tx1"/>
                </a:solidFill>
                <a:latin typeface="+mn-lt"/>
                <a:ea typeface="+mn-ea"/>
                <a:cs typeface="+mn-cs"/>
              </a:rPr>
              <a:t>1.</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Delusions </a:t>
            </a:r>
            <a:r>
              <a:rPr lang="en-US" sz="1200" b="0" i="0" kern="1200" baseline="0" dirty="0" smtClean="0">
                <a:solidFill>
                  <a:schemeClr val="tx1"/>
                </a:solidFill>
                <a:latin typeface="+mn-lt"/>
                <a:ea typeface="+mn-ea"/>
                <a:cs typeface="+mn-cs"/>
              </a:rPr>
              <a:t> </a:t>
            </a:r>
            <a:r>
              <a:rPr lang="en-US" sz="1200" b="0" kern="1200" dirty="0" smtClean="0">
                <a:solidFill>
                  <a:schemeClr val="tx1"/>
                </a:solidFill>
                <a:effectLst/>
                <a:latin typeface="+mn-lt"/>
                <a:ea typeface="+mn-ea"/>
                <a:cs typeface="+mn-cs"/>
              </a:rPr>
              <a:t>Delusions are a strongly held inaccurate belief even when evidence is presented to the contrary. There are several categories of delusions. Some of the more common themes</a:t>
            </a:r>
            <a:r>
              <a:rPr lang="en-US" sz="1200" b="0" kern="1200" baseline="0" dirty="0" smtClean="0">
                <a:solidFill>
                  <a:schemeClr val="tx1"/>
                </a:solidFill>
                <a:effectLst/>
                <a:latin typeface="+mn-lt"/>
                <a:ea typeface="+mn-ea"/>
                <a:cs typeface="+mn-cs"/>
              </a:rPr>
              <a:t> are p</a:t>
            </a:r>
            <a:r>
              <a:rPr lang="en-US" sz="1200" b="0" kern="1200" dirty="0" smtClean="0">
                <a:solidFill>
                  <a:schemeClr val="tx1"/>
                </a:solidFill>
                <a:effectLst/>
                <a:latin typeface="+mn-lt"/>
                <a:ea typeface="+mn-ea"/>
                <a:cs typeface="+mn-cs"/>
              </a:rPr>
              <a:t>ersecutory and referential delusions. </a:t>
            </a:r>
            <a:r>
              <a:rPr lang="en-US" sz="1200" b="0" kern="1200" baseline="0" dirty="0" smtClean="0">
                <a:solidFill>
                  <a:schemeClr val="tx1"/>
                </a:solidFill>
                <a:effectLst/>
                <a:latin typeface="+mn-lt"/>
                <a:ea typeface="+mn-ea"/>
                <a:cs typeface="+mn-cs"/>
              </a:rPr>
              <a:t>persecutory delusions </a:t>
            </a:r>
            <a:r>
              <a:rPr lang="en-US" sz="1200" b="0" kern="1200" dirty="0" smtClean="0">
                <a:solidFill>
                  <a:schemeClr val="tx1"/>
                </a:solidFill>
                <a:effectLst/>
                <a:latin typeface="+mn-lt"/>
                <a:ea typeface="+mn-ea"/>
                <a:cs typeface="+mn-cs"/>
              </a:rPr>
              <a:t>the person thinks</a:t>
            </a:r>
            <a:r>
              <a:rPr lang="en-US" sz="1200" b="0" kern="1200" baseline="0" dirty="0" smtClean="0">
                <a:solidFill>
                  <a:schemeClr val="tx1"/>
                </a:solidFill>
                <a:effectLst/>
                <a:latin typeface="+mn-lt"/>
                <a:ea typeface="+mn-ea"/>
                <a:cs typeface="+mn-cs"/>
              </a:rPr>
              <a:t> that</a:t>
            </a:r>
            <a:r>
              <a:rPr lang="en-US" sz="1200" b="0" kern="1200" dirty="0" smtClean="0">
                <a:solidFill>
                  <a:schemeClr val="tx1"/>
                </a:solidFill>
                <a:effectLst/>
                <a:latin typeface="+mn-lt"/>
                <a:ea typeface="+mn-ea"/>
                <a:cs typeface="+mn-cs"/>
              </a:rPr>
              <a:t> someone or something is going to or wants to cause them harm. Referential delusions are when the person erroneously attaches excessive meaning to seemingly insignificant interactions believing that they are specifically directed towards him or her.</a:t>
            </a:r>
            <a:r>
              <a:rPr lang="en-US" b="0" dirty="0" smtClean="0">
                <a:effectLst/>
              </a:rPr>
              <a:t>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2.</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Hallucinations</a:t>
            </a:r>
          </a:p>
          <a:p>
            <a:r>
              <a:rPr lang="en-US" sz="1200" b="0" kern="1200" dirty="0" smtClean="0">
                <a:solidFill>
                  <a:schemeClr val="tx1"/>
                </a:solidFill>
                <a:effectLst/>
                <a:latin typeface="+mn-lt"/>
                <a:ea typeface="+mn-ea"/>
                <a:cs typeface="+mn-cs"/>
              </a:rPr>
              <a:t>Hallucination can originate in any of the five senses.  Auditory are the most common. Patients may say</a:t>
            </a:r>
            <a:r>
              <a:rPr lang="en-US" sz="1200" b="0" kern="1200" baseline="0" dirty="0" smtClean="0">
                <a:solidFill>
                  <a:schemeClr val="tx1"/>
                </a:solidFill>
                <a:effectLst/>
                <a:latin typeface="+mn-lt"/>
                <a:ea typeface="+mn-ea"/>
                <a:cs typeface="+mn-cs"/>
              </a:rPr>
              <a:t> they have echoing in there head, or that one or more voice may be arguing,</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3. Disorganized speech </a:t>
            </a:r>
          </a:p>
          <a:p>
            <a:r>
              <a:rPr lang="en-US" sz="1200" b="0" i="0" kern="1200" dirty="0" smtClean="0">
                <a:solidFill>
                  <a:schemeClr val="tx1"/>
                </a:solidFill>
                <a:latin typeface="+mn-lt"/>
                <a:ea typeface="+mn-ea"/>
                <a:cs typeface="+mn-cs"/>
              </a:rPr>
              <a:t>The patient may be utterly</a:t>
            </a:r>
            <a:r>
              <a:rPr lang="en-US" sz="1200" b="0" i="0" kern="1200" baseline="0" dirty="0" smtClean="0">
                <a:solidFill>
                  <a:schemeClr val="tx1"/>
                </a:solidFill>
                <a:latin typeface="+mn-lt"/>
                <a:ea typeface="+mn-ea"/>
                <a:cs typeface="+mn-cs"/>
              </a:rPr>
              <a:t> incoherent, producing words that make no sense together, that would be an example of word salad. Example  dog fish bob was lunch.</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Or the may take</a:t>
            </a:r>
            <a:r>
              <a:rPr lang="en-US" sz="1200" b="0" i="0" kern="1200" baseline="0" dirty="0" smtClean="0">
                <a:solidFill>
                  <a:schemeClr val="tx1"/>
                </a:solidFill>
                <a:latin typeface="+mn-lt"/>
                <a:ea typeface="+mn-ea"/>
                <a:cs typeface="+mn-cs"/>
              </a:rPr>
              <a:t> a long time to answer your question filling the answer in with an excessive amount of irrelevant detail that is know as circumstantiality.  </a:t>
            </a:r>
          </a:p>
          <a:p>
            <a:endParaRPr lang="en-US" sz="1200" b="0" i="0" kern="1200" baseline="0" dirty="0" smtClean="0">
              <a:solidFill>
                <a:schemeClr val="tx1"/>
              </a:solidFill>
              <a:latin typeface="+mn-lt"/>
              <a:ea typeface="+mn-ea"/>
              <a:cs typeface="+mn-cs"/>
            </a:endParaRPr>
          </a:p>
          <a:p>
            <a:r>
              <a:rPr lang="en-US" sz="1200" b="0" i="0" kern="1200" baseline="0" dirty="0" smtClean="0">
                <a:solidFill>
                  <a:schemeClr val="tx1"/>
                </a:solidFill>
                <a:latin typeface="+mn-lt"/>
                <a:ea typeface="+mn-ea"/>
                <a:cs typeface="+mn-cs"/>
              </a:rPr>
              <a:t>They may not answer the question at all jumping from subject to subject with very loose associations between topics, and that would be considered </a:t>
            </a:r>
            <a:r>
              <a:rPr lang="en-US" sz="1200" b="0" i="0" kern="1200" dirty="0" smtClean="0">
                <a:solidFill>
                  <a:schemeClr val="tx1"/>
                </a:solidFill>
                <a:latin typeface="+mn-lt"/>
                <a:ea typeface="+mn-ea"/>
                <a:cs typeface="+mn-cs"/>
              </a:rPr>
              <a:t>tangentially,.</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4.</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grossly disorganized or catatonic behavior, the patient may present with</a:t>
            </a:r>
            <a:r>
              <a:rPr lang="en-US" sz="1200" b="0" i="0" kern="1200" baseline="0" dirty="0" smtClean="0">
                <a:solidFill>
                  <a:schemeClr val="tx1"/>
                </a:solidFill>
                <a:latin typeface="+mn-lt"/>
                <a:ea typeface="+mn-ea"/>
                <a:cs typeface="+mn-cs"/>
              </a:rPr>
              <a:t> an unkempt appearance, shuffling through papers, or have difficulty completing task, not dressed appropriately for the season. This creates a great deal of difficulty with performing everyday functions.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5.</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 negative symptoms,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affective flattening, or avolition</a:t>
            </a:r>
            <a:r>
              <a:rPr lang="en-US" sz="1200" b="0" i="0" kern="1200" baseline="0" dirty="0" smtClean="0">
                <a:solidFill>
                  <a:schemeClr val="tx1"/>
                </a:solidFill>
                <a:latin typeface="+mn-lt"/>
                <a:ea typeface="+mn-ea"/>
                <a:cs typeface="+mn-cs"/>
              </a:rPr>
              <a:t>. It may appear as thought the patient has little interest in doing anything, similar to a presentation of a depressed person, except that there is a complete lack of emotional involvement in a schizophrenia patient. .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There is an exception that</a:t>
            </a:r>
            <a:r>
              <a:rPr lang="en-US" sz="1200" b="0" i="0" kern="1200" baseline="0" dirty="0" smtClean="0">
                <a:solidFill>
                  <a:schemeClr val="tx1"/>
                </a:solidFill>
                <a:latin typeface="+mn-lt"/>
                <a:ea typeface="+mn-ea"/>
                <a:cs typeface="+mn-cs"/>
              </a:rPr>
              <a:t> if a patient is displaying any of the </a:t>
            </a:r>
            <a:r>
              <a:rPr lang="en-US" sz="1200" b="0" i="0" kern="1200" dirty="0" smtClean="0">
                <a:solidFill>
                  <a:schemeClr val="tx1"/>
                </a:solidFill>
                <a:latin typeface="+mn-lt"/>
                <a:ea typeface="+mn-ea"/>
                <a:cs typeface="+mn-cs"/>
              </a:rPr>
              <a:t>first rank</a:t>
            </a:r>
            <a:r>
              <a:rPr lang="en-US" sz="1200" b="0" i="0" kern="1200" baseline="0" dirty="0" smtClean="0">
                <a:solidFill>
                  <a:schemeClr val="tx1"/>
                </a:solidFill>
                <a:latin typeface="+mn-lt"/>
                <a:ea typeface="+mn-ea"/>
                <a:cs typeface="+mn-cs"/>
              </a:rPr>
              <a:t> symptoms in the hallucinations or delusions they only have to meet one of criteria a and not two.</a:t>
            </a:r>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320D508-058D-EB40-81AA-CEB15A483E45}" type="slidenum">
              <a:rPr lang="en-US" smtClean="0"/>
              <a:t>8</a:t>
            </a:fld>
            <a:endParaRPr lang="en-US"/>
          </a:p>
        </p:txBody>
      </p:sp>
    </p:spTree>
    <p:extLst>
      <p:ext uri="{BB962C8B-B14F-4D97-AF65-F5344CB8AC3E}">
        <p14:creationId xmlns:p14="http://schemas.microsoft.com/office/powerpoint/2010/main" val="414677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In additional to Criterion</a:t>
            </a:r>
            <a:r>
              <a:rPr lang="en-US" sz="1200" b="0" i="0" kern="1200" baseline="0" dirty="0" smtClean="0">
                <a:solidFill>
                  <a:schemeClr val="tx1"/>
                </a:solidFill>
                <a:latin typeface="+mn-lt"/>
                <a:ea typeface="+mn-ea"/>
                <a:cs typeface="+mn-cs"/>
              </a:rPr>
              <a:t> A the patient must fulfill these other categories</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 Social/occupational dysfunction: For a significant period of time since the illness</a:t>
            </a:r>
            <a:r>
              <a:rPr lang="en-US" sz="1200" b="0" i="0" kern="1200" baseline="0" dirty="0" smtClean="0">
                <a:solidFill>
                  <a:schemeClr val="tx1"/>
                </a:solidFill>
                <a:latin typeface="+mn-lt"/>
                <a:ea typeface="+mn-ea"/>
                <a:cs typeface="+mn-cs"/>
              </a:rPr>
              <a:t> started the patient must have difficulty functioning at work, in relationships, maintaining self care. This difficulty must represent a change in functioning , or for a child they are not were they are expected to be.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 Duration: The symptoms must have lasted</a:t>
            </a:r>
            <a:r>
              <a:rPr lang="en-US" sz="1200" b="0" i="0" kern="1200" baseline="0" dirty="0" smtClean="0">
                <a:solidFill>
                  <a:schemeClr val="tx1"/>
                </a:solidFill>
                <a:latin typeface="+mn-lt"/>
                <a:ea typeface="+mn-ea"/>
                <a:cs typeface="+mn-cs"/>
              </a:rPr>
              <a:t> for 6 months, with an active period of 1 month, or less if successfully treated. During the 6 months the patient can exhibit disturbance but in a lesser from than during the active phase. </a:t>
            </a:r>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D. Schizoaffective and Mood Disorder exclusion: Schizoaffective Disorder and Mood Disorder With Psychotic Features must be ruled out.  Major Depressive, Manic, or Mixed Episodes have not occurred along the active phase symptoms; but</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if mood episodes were present during the active-phase symptoms, the</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duration was brief.</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E. Substance/general medical condition exclusion: Other</a:t>
            </a:r>
            <a:r>
              <a:rPr lang="en-US" sz="1200" b="0" i="0" kern="1200" baseline="0" dirty="0" smtClean="0">
                <a:solidFill>
                  <a:schemeClr val="tx1"/>
                </a:solidFill>
                <a:latin typeface="+mn-lt"/>
                <a:ea typeface="+mn-ea"/>
                <a:cs typeface="+mn-cs"/>
              </a:rPr>
              <a:t> medical conditions have been ruled out</a:t>
            </a:r>
            <a:r>
              <a:rPr lang="en-US" sz="1200" b="0" i="0" kern="1200" dirty="0" smtClean="0">
                <a:solidFill>
                  <a:schemeClr val="tx1"/>
                </a:solidFill>
                <a:latin typeface="+mn-lt"/>
                <a:ea typeface="+mn-ea"/>
                <a:cs typeface="+mn-cs"/>
              </a:rPr>
              <a:t>.</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F. Relationship to a Pervasive Developmental Disorder: If the patient has Autistic Disorder or another Pervasive Developmental Disorder, a Schizophrenia diagnosis can only be made delusions or hallucinations are also present for at least a month (or less if successfully treated).</a:t>
            </a:r>
          </a:p>
        </p:txBody>
      </p:sp>
      <p:sp>
        <p:nvSpPr>
          <p:cNvPr id="4" name="Slide Number Placeholder 3"/>
          <p:cNvSpPr>
            <a:spLocks noGrp="1"/>
          </p:cNvSpPr>
          <p:nvPr>
            <p:ph type="sldNum" sz="quarter" idx="10"/>
          </p:nvPr>
        </p:nvSpPr>
        <p:spPr/>
        <p:txBody>
          <a:bodyPr/>
          <a:lstStyle/>
          <a:p>
            <a:fld id="{E320D508-058D-EB40-81AA-CEB15A483E45}" type="slidenum">
              <a:rPr lang="en-US" smtClean="0"/>
              <a:t>9</a:t>
            </a:fld>
            <a:endParaRPr lang="en-US"/>
          </a:p>
        </p:txBody>
      </p:sp>
    </p:spTree>
    <p:extLst>
      <p:ext uri="{BB962C8B-B14F-4D97-AF65-F5344CB8AC3E}">
        <p14:creationId xmlns:p14="http://schemas.microsoft.com/office/powerpoint/2010/main" val="18115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532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2DAB248-AA52-7544-96EB-21446FAB4EFD}"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E3B7C-B0FE-4942-AB8A-E6460EB52B9E}"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A2DAB248-AA52-7544-96EB-21446FAB4EFD}"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DAB248-AA52-7544-96EB-21446FAB4EFD}"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E3B7C-B0FE-4942-AB8A-E6460EB52B9E}"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DAB248-AA52-7544-96EB-21446FAB4EFD}"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E3B7C-B0FE-4942-AB8A-E6460EB52B9E}"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2DAB248-AA52-7544-96EB-21446FAB4EFD}"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2DAB248-AA52-7544-96EB-21446FAB4EFD}"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E3B7C-B0FE-4942-AB8A-E6460EB52B9E}"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DAB248-AA52-7544-96EB-21446FAB4EFD}" type="datetimeFigureOut">
              <a:rPr lang="en-US" smtClean="0"/>
              <a:t>2/9/14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3E3B7C-B0FE-4942-AB8A-E6460EB52B9E}"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2DAB248-AA52-7544-96EB-21446FAB4EFD}"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E3B7C-B0FE-4942-AB8A-E6460EB52B9E}"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2DAB248-AA52-7544-96EB-21446FAB4EFD}" type="datetimeFigureOut">
              <a:rPr lang="en-US" smtClean="0"/>
              <a:t>2/9/14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3E3B7C-B0FE-4942-AB8A-E6460EB52B9E}"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2DAB248-AA52-7544-96EB-21446FAB4EFD}" type="datetimeFigureOut">
              <a:rPr lang="en-US" smtClean="0"/>
              <a:t>2/9/14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3E3B7C-B0FE-4942-AB8A-E6460EB52B9E}"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DAB248-AA52-7544-96EB-21446FAB4EFD}" type="datetimeFigureOut">
              <a:rPr lang="en-US" smtClean="0"/>
              <a:t>2/9/14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3E3B7C-B0FE-4942-AB8A-E6460EB52B9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DAB248-AA52-7544-96EB-21446FAB4EFD}" type="datetimeFigureOut">
              <a:rPr lang="en-US" smtClean="0"/>
              <a:t>2/9/14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3E3B7C-B0FE-4942-AB8A-E6460EB52B9E}"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slideLayout" Target="../slideLayouts/slideLayout13.xml"/><Relationship Id="rId13"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copyright.gi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6619875"/>
            <a:ext cx="103822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5626473"/>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2/9/14</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hf sldNum="0" hdr="0" dt="0"/>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hyperlink" Target="http://www.wheelmeon.org/john.html" TargetMode="External"/><Relationship Id="rId4" Type="http://schemas.openxmlformats.org/officeDocument/2006/relationships/hyperlink" Target="http://www.kylereynolds.ca"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Schizophrenia: </a:t>
            </a:r>
            <a:br>
              <a:rPr lang="en-US" dirty="0" smtClean="0"/>
            </a:br>
            <a:r>
              <a:rPr lang="en-US" dirty="0" smtClean="0"/>
              <a:t>Diagnosis and Treatment</a:t>
            </a:r>
            <a:endParaRPr lang="en-US" dirty="0"/>
          </a:p>
        </p:txBody>
      </p:sp>
      <p:sp>
        <p:nvSpPr>
          <p:cNvPr id="3" name="Subtitle 2"/>
          <p:cNvSpPr>
            <a:spLocks noGrp="1"/>
          </p:cNvSpPr>
          <p:nvPr>
            <p:ph type="subTitle" idx="1"/>
          </p:nvPr>
        </p:nvSpPr>
        <p:spPr/>
        <p:txBody>
          <a:bodyPr/>
          <a:lstStyle/>
          <a:p>
            <a:r>
              <a:rPr lang="en-US" dirty="0" smtClean="0"/>
              <a:t>By Stacey Lambour, BSN, RN</a:t>
            </a:r>
            <a:endParaRPr lang="en-US" dirty="0"/>
          </a:p>
        </p:txBody>
      </p:sp>
    </p:spTree>
    <p:extLst>
      <p:ext uri="{BB962C8B-B14F-4D97-AF65-F5344CB8AC3E}">
        <p14:creationId xmlns:p14="http://schemas.microsoft.com/office/powerpoint/2010/main" val="202893840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p:spPr>
        <p:txBody>
          <a:bodyPr/>
          <a:lstStyle/>
          <a:p>
            <a:r>
              <a:rPr lang="en-US" dirty="0" smtClean="0"/>
              <a:t>DSM IV-TR  Sub types</a:t>
            </a:r>
            <a:endParaRPr lang="en-US" dirty="0"/>
          </a:p>
        </p:txBody>
      </p:sp>
      <p:sp>
        <p:nvSpPr>
          <p:cNvPr id="3" name="Content Placeholder 2"/>
          <p:cNvSpPr>
            <a:spLocks noGrp="1"/>
          </p:cNvSpPr>
          <p:nvPr>
            <p:ph sz="half" idx="1"/>
          </p:nvPr>
        </p:nvSpPr>
        <p:spPr/>
        <p:txBody>
          <a:bodyPr>
            <a:normAutofit/>
          </a:bodyPr>
          <a:lstStyle/>
          <a:p>
            <a:r>
              <a:rPr lang="en-US" dirty="0" smtClean="0"/>
              <a:t>295.20 Catatonic Type</a:t>
            </a:r>
          </a:p>
          <a:p>
            <a:r>
              <a:rPr lang="en-US" dirty="0" smtClean="0"/>
              <a:t>295.10 Disorganized Type</a:t>
            </a:r>
          </a:p>
          <a:p>
            <a:r>
              <a:rPr lang="en-US" dirty="0" smtClean="0"/>
              <a:t>295.30 </a:t>
            </a:r>
            <a:r>
              <a:rPr lang="en-US" dirty="0"/>
              <a:t>Paranoid Type</a:t>
            </a:r>
          </a:p>
          <a:p>
            <a:r>
              <a:rPr lang="en-US" dirty="0" smtClean="0"/>
              <a:t>295.90 </a:t>
            </a:r>
            <a:r>
              <a:rPr lang="en-US" dirty="0"/>
              <a:t>Undifferentiated Type</a:t>
            </a:r>
          </a:p>
          <a:p>
            <a:r>
              <a:rPr lang="en-US" dirty="0" smtClean="0"/>
              <a:t>295.60 </a:t>
            </a:r>
            <a:r>
              <a:rPr lang="en-US" dirty="0"/>
              <a:t>Residual Type</a:t>
            </a:r>
          </a:p>
          <a:p>
            <a:pPr marL="0" indent="0">
              <a:buNone/>
            </a:pPr>
            <a:endParaRPr lang="en-US"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l="6429" r="6429"/>
          <a:stretch>
            <a:fillRect/>
          </a:stretch>
        </p:blipFill>
        <p:spPr/>
      </p:pic>
      <p:sp>
        <p:nvSpPr>
          <p:cNvPr id="4" name="TextBox 3"/>
          <p:cNvSpPr txBox="1"/>
          <p:nvPr/>
        </p:nvSpPr>
        <p:spPr>
          <a:xfrm>
            <a:off x="533400" y="6126163"/>
            <a:ext cx="2182439" cy="369332"/>
          </a:xfrm>
          <a:prstGeom prst="rect">
            <a:avLst/>
          </a:prstGeom>
          <a:noFill/>
        </p:spPr>
        <p:txBody>
          <a:bodyPr wrap="square" rtlCol="0">
            <a:spAutoFit/>
          </a:bodyPr>
          <a:lstStyle/>
          <a:p>
            <a:r>
              <a:rPr lang="en-US" dirty="0"/>
              <a:t>(DSM IV TR, 2000)</a:t>
            </a:r>
          </a:p>
        </p:txBody>
      </p:sp>
    </p:spTree>
    <p:extLst>
      <p:ext uri="{BB962C8B-B14F-4D97-AF65-F5344CB8AC3E}">
        <p14:creationId xmlns:p14="http://schemas.microsoft.com/office/powerpoint/2010/main" val="113114449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IV-TR </a:t>
            </a:r>
            <a:br>
              <a:rPr lang="en-US" dirty="0" smtClean="0"/>
            </a:br>
            <a:r>
              <a:rPr lang="en-US" dirty="0" smtClean="0"/>
              <a:t>Classification of Course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Episodic </a:t>
            </a:r>
            <a:r>
              <a:rPr lang="en-US" dirty="0"/>
              <a:t>With </a:t>
            </a:r>
            <a:r>
              <a:rPr lang="en-US" dirty="0" err="1"/>
              <a:t>Interepisode</a:t>
            </a:r>
            <a:r>
              <a:rPr lang="en-US" dirty="0"/>
              <a:t> Residual Symptoms</a:t>
            </a:r>
            <a:r>
              <a:rPr lang="en-US" dirty="0" smtClean="0"/>
              <a:t>.</a:t>
            </a:r>
          </a:p>
          <a:p>
            <a:pPr lvl="1"/>
            <a:r>
              <a:rPr lang="en-US" dirty="0" smtClean="0"/>
              <a:t>With </a:t>
            </a:r>
            <a:r>
              <a:rPr lang="en-US" dirty="0"/>
              <a:t>Prominent Negative Symptoms </a:t>
            </a:r>
            <a:endParaRPr lang="en-US" dirty="0" smtClean="0"/>
          </a:p>
          <a:p>
            <a:r>
              <a:rPr lang="en-US" dirty="0" smtClean="0"/>
              <a:t>Episodic </a:t>
            </a:r>
            <a:r>
              <a:rPr lang="en-US" dirty="0"/>
              <a:t>With No </a:t>
            </a:r>
            <a:r>
              <a:rPr lang="en-US" dirty="0" err="1"/>
              <a:t>Interepisode</a:t>
            </a:r>
            <a:r>
              <a:rPr lang="en-US" dirty="0"/>
              <a:t> Residual Symptoms.</a:t>
            </a:r>
          </a:p>
          <a:p>
            <a:r>
              <a:rPr lang="en-US" dirty="0" smtClean="0"/>
              <a:t>Continuous</a:t>
            </a:r>
            <a:r>
              <a:rPr lang="en-US" dirty="0"/>
              <a:t>. </a:t>
            </a:r>
            <a:endParaRPr lang="en-US" dirty="0" smtClean="0"/>
          </a:p>
          <a:p>
            <a:pPr lvl="1"/>
            <a:r>
              <a:rPr lang="en-US" dirty="0" smtClean="0"/>
              <a:t>With </a:t>
            </a:r>
            <a:r>
              <a:rPr lang="en-US" dirty="0"/>
              <a:t>Prominent Negative </a:t>
            </a:r>
            <a:r>
              <a:rPr lang="en-US" dirty="0" smtClean="0"/>
              <a:t>Symptoms</a:t>
            </a:r>
          </a:p>
          <a:p>
            <a:r>
              <a:rPr lang="en-US" dirty="0" smtClean="0"/>
              <a:t>Single </a:t>
            </a:r>
            <a:r>
              <a:rPr lang="en-US" dirty="0"/>
              <a:t>Episode In Partial Remission. </a:t>
            </a:r>
          </a:p>
          <a:p>
            <a:pPr lvl="1"/>
            <a:r>
              <a:rPr lang="en-US" dirty="0" smtClean="0"/>
              <a:t>With </a:t>
            </a:r>
            <a:r>
              <a:rPr lang="en-US" dirty="0"/>
              <a:t>Prominent Negative Symptoms </a:t>
            </a:r>
            <a:endParaRPr lang="en-US" dirty="0" smtClean="0"/>
          </a:p>
          <a:p>
            <a:r>
              <a:rPr lang="en-US" dirty="0" smtClean="0"/>
              <a:t>Single </a:t>
            </a:r>
            <a:r>
              <a:rPr lang="en-US" dirty="0"/>
              <a:t>Episode In Full Remission. </a:t>
            </a:r>
          </a:p>
          <a:p>
            <a:r>
              <a:rPr lang="en-US" dirty="0"/>
              <a:t>Other or Unspecified Pattern. </a:t>
            </a:r>
          </a:p>
        </p:txBody>
      </p:sp>
      <p:sp>
        <p:nvSpPr>
          <p:cNvPr id="4" name="TextBox 3"/>
          <p:cNvSpPr txBox="1"/>
          <p:nvPr/>
        </p:nvSpPr>
        <p:spPr>
          <a:xfrm>
            <a:off x="457200" y="6126163"/>
            <a:ext cx="2177569" cy="369332"/>
          </a:xfrm>
          <a:prstGeom prst="rect">
            <a:avLst/>
          </a:prstGeom>
          <a:noFill/>
        </p:spPr>
        <p:txBody>
          <a:bodyPr wrap="square" rtlCol="0">
            <a:spAutoFit/>
          </a:bodyPr>
          <a:lstStyle/>
          <a:p>
            <a:r>
              <a:rPr lang="en-US" dirty="0"/>
              <a:t>(DSM IV TR, 2000)</a:t>
            </a:r>
          </a:p>
        </p:txBody>
      </p:sp>
    </p:spTree>
    <p:extLst>
      <p:ext uri="{BB962C8B-B14F-4D97-AF65-F5344CB8AC3E}">
        <p14:creationId xmlns:p14="http://schemas.microsoft.com/office/powerpoint/2010/main" val="2282562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V  </a:t>
            </a:r>
            <a:br>
              <a:rPr lang="en-US" dirty="0" smtClean="0"/>
            </a:br>
            <a:r>
              <a:rPr lang="en-US" dirty="0" smtClean="0"/>
              <a:t>Proposed Changes</a:t>
            </a:r>
            <a:endParaRPr lang="en-US" dirty="0"/>
          </a:p>
        </p:txBody>
      </p:sp>
      <p:sp>
        <p:nvSpPr>
          <p:cNvPr id="3" name="Content Placeholder 2"/>
          <p:cNvSpPr>
            <a:spLocks noGrp="1"/>
          </p:cNvSpPr>
          <p:nvPr>
            <p:ph idx="1"/>
          </p:nvPr>
        </p:nvSpPr>
        <p:spPr>
          <a:xfrm>
            <a:off x="685800" y="1904905"/>
            <a:ext cx="7770813" cy="4221257"/>
          </a:xfrm>
        </p:spPr>
        <p:txBody>
          <a:bodyPr>
            <a:normAutofit fontScale="92500" lnSpcReduction="20000"/>
          </a:bodyPr>
          <a:lstStyle/>
          <a:p>
            <a:r>
              <a:rPr lang="en-US" dirty="0" smtClean="0"/>
              <a:t>Criterion A</a:t>
            </a:r>
          </a:p>
          <a:p>
            <a:pPr lvl="1"/>
            <a:r>
              <a:rPr lang="en-US" dirty="0" smtClean="0"/>
              <a:t>delusion</a:t>
            </a:r>
          </a:p>
          <a:p>
            <a:pPr lvl="1"/>
            <a:r>
              <a:rPr lang="en-US" dirty="0" smtClean="0"/>
              <a:t> hallucinations</a:t>
            </a:r>
          </a:p>
          <a:p>
            <a:pPr lvl="1"/>
            <a:r>
              <a:rPr lang="en-US" dirty="0" smtClean="0"/>
              <a:t>disorganized speech</a:t>
            </a:r>
          </a:p>
          <a:p>
            <a:pPr lvl="1"/>
            <a:r>
              <a:rPr lang="en-US" dirty="0" smtClean="0"/>
              <a:t> grossly abnormal psychomotor behavior, including catatonia</a:t>
            </a:r>
          </a:p>
          <a:p>
            <a:pPr lvl="1"/>
            <a:r>
              <a:rPr lang="en-US" dirty="0" smtClean="0"/>
              <a:t> negative symptoms, e.g., restricted affect or avolition/</a:t>
            </a:r>
            <a:r>
              <a:rPr lang="en-US" dirty="0" err="1" smtClean="0"/>
              <a:t>asociality</a:t>
            </a:r>
            <a:endParaRPr lang="en-US" dirty="0" smtClean="0"/>
          </a:p>
          <a:p>
            <a:pPr lvl="1"/>
            <a:r>
              <a:rPr lang="en-US" dirty="0" smtClean="0"/>
              <a:t>Must meet two of the symptoms in criterion A, and 1 must be hallucinations, delusions  or disorganized speech</a:t>
            </a:r>
          </a:p>
          <a:p>
            <a:r>
              <a:rPr lang="en-US" dirty="0" smtClean="0"/>
              <a:t>Criterion</a:t>
            </a:r>
            <a:r>
              <a:rPr lang="en-US" sz="2800" dirty="0" smtClean="0"/>
              <a:t> F </a:t>
            </a:r>
          </a:p>
          <a:p>
            <a:pPr lvl="1"/>
            <a:r>
              <a:rPr lang="en-US" dirty="0" smtClean="0"/>
              <a:t>Addition of communication disorder</a:t>
            </a:r>
          </a:p>
          <a:p>
            <a:r>
              <a:rPr lang="en-US" dirty="0" smtClean="0"/>
              <a:t>Deletion of subtypes</a:t>
            </a:r>
          </a:p>
          <a:p>
            <a:pPr lvl="1"/>
            <a:endParaRPr lang="en-US" sz="1400" dirty="0" smtClean="0"/>
          </a:p>
          <a:p>
            <a:pPr marL="0" indent="0">
              <a:buNone/>
            </a:pPr>
            <a:endParaRPr lang="en-US" sz="1800" dirty="0" smtClean="0"/>
          </a:p>
          <a:p>
            <a:pPr lvl="1"/>
            <a:endParaRPr lang="en-US" dirty="0"/>
          </a:p>
        </p:txBody>
      </p:sp>
      <p:sp>
        <p:nvSpPr>
          <p:cNvPr id="4" name="TextBox 3"/>
          <p:cNvSpPr txBox="1"/>
          <p:nvPr/>
        </p:nvSpPr>
        <p:spPr>
          <a:xfrm>
            <a:off x="457200" y="6126163"/>
            <a:ext cx="1610080" cy="369332"/>
          </a:xfrm>
          <a:prstGeom prst="rect">
            <a:avLst/>
          </a:prstGeom>
          <a:noFill/>
        </p:spPr>
        <p:txBody>
          <a:bodyPr wrap="square" rtlCol="0">
            <a:spAutoFit/>
          </a:bodyPr>
          <a:lstStyle/>
          <a:p>
            <a:r>
              <a:rPr lang="en-US" dirty="0" smtClean="0"/>
              <a:t>(APA, 2012)</a:t>
            </a:r>
            <a:endParaRPr lang="en-US" dirty="0"/>
          </a:p>
        </p:txBody>
      </p:sp>
    </p:spTree>
    <p:extLst>
      <p:ext uri="{BB962C8B-B14F-4D97-AF65-F5344CB8AC3E}">
        <p14:creationId xmlns:p14="http://schemas.microsoft.com/office/powerpoint/2010/main" val="29526020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Prognosis Indicators</a:t>
            </a:r>
            <a:endParaRPr lang="en-US" dirty="0"/>
          </a:p>
        </p:txBody>
      </p:sp>
      <p:sp>
        <p:nvSpPr>
          <p:cNvPr id="5" name="Text Placeholder 4"/>
          <p:cNvSpPr>
            <a:spLocks noGrp="1"/>
          </p:cNvSpPr>
          <p:nvPr>
            <p:ph type="body" idx="1"/>
          </p:nvPr>
        </p:nvSpPr>
        <p:spPr>
          <a:xfrm>
            <a:off x="670853" y="1824588"/>
            <a:ext cx="3657600" cy="639762"/>
          </a:xfrm>
        </p:spPr>
        <p:txBody>
          <a:bodyPr/>
          <a:lstStyle/>
          <a:p>
            <a:r>
              <a:rPr lang="en-US" dirty="0" smtClean="0"/>
              <a:t>Improved Outcomes</a:t>
            </a:r>
            <a:endParaRPr lang="en-US" dirty="0"/>
          </a:p>
        </p:txBody>
      </p:sp>
      <p:sp>
        <p:nvSpPr>
          <p:cNvPr id="6" name="Content Placeholder 5"/>
          <p:cNvSpPr>
            <a:spLocks noGrp="1"/>
          </p:cNvSpPr>
          <p:nvPr>
            <p:ph sz="half" idx="2"/>
          </p:nvPr>
        </p:nvSpPr>
        <p:spPr>
          <a:xfrm>
            <a:off x="685800" y="2464350"/>
            <a:ext cx="3657600" cy="3403050"/>
          </a:xfrm>
        </p:spPr>
        <p:txBody>
          <a:bodyPr>
            <a:normAutofit/>
          </a:bodyPr>
          <a:lstStyle/>
          <a:p>
            <a:r>
              <a:rPr lang="en-US" dirty="0" smtClean="0"/>
              <a:t>Late Onset</a:t>
            </a:r>
          </a:p>
          <a:p>
            <a:r>
              <a:rPr lang="en-US" dirty="0" smtClean="0"/>
              <a:t>Acute Onset</a:t>
            </a:r>
          </a:p>
          <a:p>
            <a:r>
              <a:rPr lang="en-US" dirty="0" smtClean="0"/>
              <a:t>Married</a:t>
            </a:r>
          </a:p>
          <a:p>
            <a:r>
              <a:rPr lang="en-US" dirty="0" smtClean="0"/>
              <a:t>Good Support System</a:t>
            </a:r>
          </a:p>
          <a:p>
            <a:r>
              <a:rPr lang="en-US" dirty="0" smtClean="0"/>
              <a:t>Positive Symptoms</a:t>
            </a:r>
          </a:p>
          <a:p>
            <a:pPr lvl="1"/>
            <a:r>
              <a:rPr lang="en-US" dirty="0"/>
              <a:t>Abnormal symptoms that start with schizophrenia</a:t>
            </a:r>
          </a:p>
          <a:p>
            <a:pPr marL="457200" lvl="1" indent="0">
              <a:buNone/>
            </a:pPr>
            <a:endParaRPr lang="en-US" dirty="0"/>
          </a:p>
        </p:txBody>
      </p:sp>
      <p:sp>
        <p:nvSpPr>
          <p:cNvPr id="7" name="Text Placeholder 6"/>
          <p:cNvSpPr>
            <a:spLocks noGrp="1"/>
          </p:cNvSpPr>
          <p:nvPr>
            <p:ph type="body" sz="quarter" idx="3"/>
          </p:nvPr>
        </p:nvSpPr>
        <p:spPr>
          <a:xfrm>
            <a:off x="4800600" y="1824588"/>
            <a:ext cx="3657600" cy="639762"/>
          </a:xfrm>
        </p:spPr>
        <p:txBody>
          <a:bodyPr/>
          <a:lstStyle/>
          <a:p>
            <a:r>
              <a:rPr lang="en-US" dirty="0" smtClean="0"/>
              <a:t>Poor Outcomes</a:t>
            </a:r>
            <a:endParaRPr lang="en-US" dirty="0"/>
          </a:p>
        </p:txBody>
      </p:sp>
      <p:sp>
        <p:nvSpPr>
          <p:cNvPr id="8" name="Content Placeholder 7"/>
          <p:cNvSpPr>
            <a:spLocks noGrp="1"/>
          </p:cNvSpPr>
          <p:nvPr>
            <p:ph sz="quarter" idx="4"/>
          </p:nvPr>
        </p:nvSpPr>
        <p:spPr>
          <a:xfrm>
            <a:off x="4800600" y="2464350"/>
            <a:ext cx="3657600" cy="3403050"/>
          </a:xfrm>
        </p:spPr>
        <p:txBody>
          <a:bodyPr>
            <a:normAutofit lnSpcReduction="10000"/>
          </a:bodyPr>
          <a:lstStyle/>
          <a:p>
            <a:r>
              <a:rPr lang="en-US" dirty="0" smtClean="0"/>
              <a:t>Early Onset</a:t>
            </a:r>
          </a:p>
          <a:p>
            <a:r>
              <a:rPr lang="en-US" dirty="0" smtClean="0"/>
              <a:t>Gradual Onset</a:t>
            </a:r>
          </a:p>
          <a:p>
            <a:r>
              <a:rPr lang="en-US" dirty="0" smtClean="0"/>
              <a:t>Single</a:t>
            </a:r>
          </a:p>
          <a:p>
            <a:r>
              <a:rPr lang="en-US" dirty="0" smtClean="0"/>
              <a:t>Poor Support System</a:t>
            </a:r>
          </a:p>
          <a:p>
            <a:r>
              <a:rPr lang="en-US" dirty="0" smtClean="0"/>
              <a:t>Negative Symptoms</a:t>
            </a:r>
            <a:r>
              <a:rPr lang="en-US" dirty="0"/>
              <a:t>	</a:t>
            </a:r>
            <a:endParaRPr lang="en-US" dirty="0" smtClean="0"/>
          </a:p>
          <a:p>
            <a:pPr lvl="1"/>
            <a:r>
              <a:rPr lang="en-US" dirty="0"/>
              <a:t>Normal behaviors that decline with schizophrenia</a:t>
            </a:r>
          </a:p>
          <a:p>
            <a:pPr lvl="1"/>
            <a:endParaRPr lang="en-US" dirty="0"/>
          </a:p>
        </p:txBody>
      </p:sp>
      <p:sp>
        <p:nvSpPr>
          <p:cNvPr id="2" name="TextBox 1"/>
          <p:cNvSpPr txBox="1"/>
          <p:nvPr/>
        </p:nvSpPr>
        <p:spPr>
          <a:xfrm>
            <a:off x="594512" y="6232660"/>
            <a:ext cx="1905141" cy="369332"/>
          </a:xfrm>
          <a:prstGeom prst="rect">
            <a:avLst/>
          </a:prstGeom>
          <a:noFill/>
        </p:spPr>
        <p:txBody>
          <a:bodyPr wrap="square" rtlCol="0">
            <a:spAutoFit/>
          </a:bodyPr>
          <a:lstStyle/>
          <a:p>
            <a:r>
              <a:rPr lang="en-US" dirty="0" smtClean="0"/>
              <a:t>(</a:t>
            </a:r>
            <a:r>
              <a:rPr lang="en-US" dirty="0" err="1" smtClean="0"/>
              <a:t>Sadock</a:t>
            </a:r>
            <a:r>
              <a:rPr lang="en-US" dirty="0" smtClean="0"/>
              <a:t>, 2007)</a:t>
            </a:r>
            <a:endParaRPr lang="en-US" dirty="0"/>
          </a:p>
        </p:txBody>
      </p:sp>
    </p:spTree>
    <p:extLst>
      <p:ext uri="{BB962C8B-B14F-4D97-AF65-F5344CB8AC3E}">
        <p14:creationId xmlns:p14="http://schemas.microsoft.com/office/powerpoint/2010/main" val="1546804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Treatment Methods</a:t>
            </a:r>
            <a:endParaRPr lang="en-US" dirty="0"/>
          </a:p>
        </p:txBody>
      </p:sp>
      <p:sp>
        <p:nvSpPr>
          <p:cNvPr id="8" name="Content Placeholder 7"/>
          <p:cNvSpPr>
            <a:spLocks noGrp="1"/>
          </p:cNvSpPr>
          <p:nvPr>
            <p:ph sz="half" idx="1"/>
          </p:nvPr>
        </p:nvSpPr>
        <p:spPr>
          <a:xfrm>
            <a:off x="4821459" y="1931926"/>
            <a:ext cx="4038600" cy="3499083"/>
          </a:xfrm>
        </p:spPr>
        <p:txBody>
          <a:bodyPr>
            <a:normAutofit/>
          </a:bodyPr>
          <a:lstStyle/>
          <a:p>
            <a:r>
              <a:rPr lang="en-US" dirty="0" smtClean="0"/>
              <a:t>Medications Management</a:t>
            </a:r>
          </a:p>
          <a:p>
            <a:endParaRPr lang="en-US" dirty="0" smtClean="0"/>
          </a:p>
          <a:p>
            <a:r>
              <a:rPr lang="en-US" dirty="0" smtClean="0"/>
              <a:t>Therapeutic Interventions</a:t>
            </a:r>
          </a:p>
          <a:p>
            <a:endParaRPr lang="en-US" dirty="0" smtClean="0"/>
          </a:p>
          <a:p>
            <a:r>
              <a:rPr lang="en-US" dirty="0" smtClean="0"/>
              <a:t>Community Interventions </a:t>
            </a:r>
            <a:endParaRPr lang="en-US" dirty="0"/>
          </a:p>
        </p:txBody>
      </p:sp>
      <p:pic>
        <p:nvPicPr>
          <p:cNvPr id="3" name="Content Placeholder 2" descr="girl7.jpg"/>
          <p:cNvPicPr>
            <a:picLocks noGrp="1" noChangeAspect="1"/>
          </p:cNvPicPr>
          <p:nvPr>
            <p:ph sz="half" idx="2"/>
          </p:nvPr>
        </p:nvPicPr>
        <p:blipFill>
          <a:blip r:embed="rId3">
            <a:extLst>
              <a:ext uri="{28A0092B-C50C-407E-A947-70E740481C1C}">
                <a14:useLocalDpi xmlns:a14="http://schemas.microsoft.com/office/drawing/2010/main" val="0"/>
              </a:ext>
            </a:extLst>
          </a:blip>
          <a:srcRect t="6219" b="6219"/>
          <a:stretch>
            <a:fillRect/>
          </a:stretch>
        </p:blipFill>
        <p:spPr>
          <a:xfrm>
            <a:off x="284163" y="1606550"/>
            <a:ext cx="4038600" cy="4525963"/>
          </a:xfrm>
        </p:spPr>
      </p:pic>
    </p:spTree>
    <p:extLst>
      <p:ext uri="{BB962C8B-B14F-4D97-AF65-F5344CB8AC3E}">
        <p14:creationId xmlns:p14="http://schemas.microsoft.com/office/powerpoint/2010/main" val="742658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a:t>
            </a:r>
            <a:endParaRPr lang="en-US" dirty="0"/>
          </a:p>
        </p:txBody>
      </p:sp>
      <p:sp>
        <p:nvSpPr>
          <p:cNvPr id="3" name="Content Placeholder 2"/>
          <p:cNvSpPr>
            <a:spLocks noGrp="1"/>
          </p:cNvSpPr>
          <p:nvPr>
            <p:ph sz="half" idx="1"/>
          </p:nvPr>
        </p:nvSpPr>
        <p:spPr/>
        <p:txBody>
          <a:bodyPr>
            <a:normAutofit/>
          </a:bodyPr>
          <a:lstStyle/>
          <a:p>
            <a:r>
              <a:rPr lang="en-US" dirty="0" smtClean="0"/>
              <a:t>Treat Schizophrenia</a:t>
            </a:r>
          </a:p>
          <a:p>
            <a:pPr lvl="1"/>
            <a:r>
              <a:rPr lang="en-US" dirty="0" smtClean="0"/>
              <a:t>Treat Side Effects</a:t>
            </a:r>
          </a:p>
          <a:p>
            <a:pPr marL="457200" lvl="1" indent="0">
              <a:buNone/>
            </a:pPr>
            <a:endParaRPr lang="en-US" dirty="0" smtClean="0"/>
          </a:p>
          <a:p>
            <a:r>
              <a:rPr lang="en-US" dirty="0" smtClean="0"/>
              <a:t>Treat Co-occurring Mental Health Disorders</a:t>
            </a:r>
          </a:p>
          <a:p>
            <a:pPr marL="0" indent="0">
              <a:buNone/>
            </a:pPr>
            <a:endParaRPr lang="en-US" dirty="0" smtClean="0"/>
          </a:p>
          <a:p>
            <a:r>
              <a:rPr lang="en-US" dirty="0" smtClean="0"/>
              <a:t>Treat Medical Condition</a:t>
            </a:r>
            <a:endParaRPr lang="en-US" dirty="0"/>
          </a:p>
        </p:txBody>
      </p:sp>
      <p:pic>
        <p:nvPicPr>
          <p:cNvPr id="5" name="Content Placeholder 4" descr="girl5.jpg"/>
          <p:cNvPicPr>
            <a:picLocks noGrp="1" noChangeAspect="1"/>
          </p:cNvPicPr>
          <p:nvPr>
            <p:ph sz="half" idx="2"/>
          </p:nvPr>
        </p:nvPicPr>
        <p:blipFill>
          <a:blip r:embed="rId3">
            <a:extLst>
              <a:ext uri="{28A0092B-C50C-407E-A947-70E740481C1C}">
                <a14:useLocalDpi xmlns:a14="http://schemas.microsoft.com/office/drawing/2010/main" val="0"/>
              </a:ext>
            </a:extLst>
          </a:blip>
          <a:srcRect t="12187" b="12187"/>
          <a:stretch>
            <a:fillRect/>
          </a:stretch>
        </p:blipFill>
        <p:spPr/>
      </p:pic>
    </p:spTree>
    <p:extLst>
      <p:ext uri="{BB962C8B-B14F-4D97-AF65-F5344CB8AC3E}">
        <p14:creationId xmlns:p14="http://schemas.microsoft.com/office/powerpoint/2010/main" val="13755061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 Treatment</a:t>
            </a:r>
            <a:endParaRPr lang="en-US" dirty="0"/>
          </a:p>
        </p:txBody>
      </p:sp>
      <p:sp>
        <p:nvSpPr>
          <p:cNvPr id="3" name="Content Placeholder 2"/>
          <p:cNvSpPr>
            <a:spLocks noGrp="1"/>
          </p:cNvSpPr>
          <p:nvPr>
            <p:ph sz="half" idx="1"/>
          </p:nvPr>
        </p:nvSpPr>
        <p:spPr>
          <a:xfrm>
            <a:off x="4753900" y="1958946"/>
            <a:ext cx="4038600" cy="4167217"/>
          </a:xfrm>
        </p:spPr>
        <p:txBody>
          <a:bodyPr/>
          <a:lstStyle/>
          <a:p>
            <a:r>
              <a:rPr lang="en-US" dirty="0" smtClean="0"/>
              <a:t>Antipsychotic medication</a:t>
            </a:r>
          </a:p>
          <a:p>
            <a:pPr marL="857250" lvl="1" indent="-457200"/>
            <a:r>
              <a:rPr lang="en-US" dirty="0" smtClean="0"/>
              <a:t>Side Effects</a:t>
            </a:r>
          </a:p>
          <a:p>
            <a:pPr lvl="2" indent="-342900"/>
            <a:r>
              <a:rPr lang="en-US" dirty="0" smtClean="0"/>
              <a:t>Extrapyramidal symptoms - </a:t>
            </a:r>
            <a:r>
              <a:rPr lang="en-US" dirty="0" err="1" smtClean="0"/>
              <a:t>akathisia</a:t>
            </a:r>
            <a:r>
              <a:rPr lang="en-US" dirty="0" smtClean="0"/>
              <a:t>, parkinsonism, dystonia</a:t>
            </a:r>
          </a:p>
          <a:p>
            <a:pPr lvl="2" indent="-342900"/>
            <a:endParaRPr lang="en-US" dirty="0" smtClean="0"/>
          </a:p>
          <a:p>
            <a:pPr lvl="2" indent="-342900"/>
            <a:r>
              <a:rPr lang="en-US" dirty="0" smtClean="0"/>
              <a:t>Tardive Dyskinesia</a:t>
            </a:r>
          </a:p>
          <a:p>
            <a:pPr marL="1028700" lvl="2" indent="0">
              <a:buNone/>
            </a:pPr>
            <a:endParaRPr lang="en-US" dirty="0" smtClean="0"/>
          </a:p>
          <a:p>
            <a:pPr lvl="2" indent="-342900"/>
            <a:r>
              <a:rPr lang="en-US" dirty="0" smtClean="0"/>
              <a:t>Neuroleptic Malignant Syndrome</a:t>
            </a:r>
          </a:p>
          <a:p>
            <a:pPr lvl="2" indent="-342900"/>
            <a:endParaRPr lang="en-US" dirty="0" smtClean="0"/>
          </a:p>
          <a:p>
            <a:pPr lvl="2" indent="-342900"/>
            <a:r>
              <a:rPr lang="en-US" dirty="0" smtClean="0"/>
              <a:t>QT wave prolongation</a:t>
            </a:r>
          </a:p>
          <a:p>
            <a:pPr lvl="2" indent="-342900"/>
            <a:endParaRPr lang="en-US" dirty="0" smtClean="0"/>
          </a:p>
          <a:p>
            <a:pPr lvl="2" indent="-342900"/>
            <a:endParaRPr lang="en-US" dirty="0" smtClean="0"/>
          </a:p>
          <a:p>
            <a:pPr marL="800100" lvl="2" indent="0">
              <a:buNone/>
            </a:pPr>
            <a:endParaRPr lang="en-US" dirty="0" smtClean="0"/>
          </a:p>
          <a:p>
            <a:pPr lvl="2" indent="-342900"/>
            <a:endParaRPr lang="en-US" dirty="0" smtClean="0"/>
          </a:p>
          <a:p>
            <a:pPr lvl="2" indent="-342900"/>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7502" y="1556722"/>
            <a:ext cx="4038600" cy="4960454"/>
          </a:xfrm>
        </p:spPr>
      </p:pic>
      <p:sp>
        <p:nvSpPr>
          <p:cNvPr id="4" name="TextBox 3"/>
          <p:cNvSpPr txBox="1"/>
          <p:nvPr/>
        </p:nvSpPr>
        <p:spPr>
          <a:xfrm>
            <a:off x="6728795" y="6126163"/>
            <a:ext cx="2063705" cy="369332"/>
          </a:xfrm>
          <a:prstGeom prst="rect">
            <a:avLst/>
          </a:prstGeom>
          <a:noFill/>
        </p:spPr>
        <p:txBody>
          <a:bodyPr wrap="square" rtlCol="0">
            <a:spAutoFit/>
          </a:bodyPr>
          <a:lstStyle/>
          <a:p>
            <a:r>
              <a:rPr lang="en-US" dirty="0" smtClean="0"/>
              <a:t>(Up to Date, 2012)</a:t>
            </a:r>
            <a:endParaRPr lang="en-US" dirty="0"/>
          </a:p>
        </p:txBody>
      </p:sp>
    </p:spTree>
    <p:extLst>
      <p:ext uri="{BB962C8B-B14F-4D97-AF65-F5344CB8AC3E}">
        <p14:creationId xmlns:p14="http://schemas.microsoft.com/office/powerpoint/2010/main" val="19793799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Antipsychotic Medication </a:t>
            </a:r>
            <a:endParaRPr lang="en-US" dirty="0"/>
          </a:p>
        </p:txBody>
      </p:sp>
      <p:sp>
        <p:nvSpPr>
          <p:cNvPr id="3" name="Content Placeholder 2"/>
          <p:cNvSpPr>
            <a:spLocks noGrp="1"/>
          </p:cNvSpPr>
          <p:nvPr>
            <p:ph sz="half" idx="1"/>
          </p:nvPr>
        </p:nvSpPr>
        <p:spPr/>
        <p:txBody>
          <a:bodyPr>
            <a:normAutofit fontScale="92500"/>
          </a:bodyPr>
          <a:lstStyle/>
          <a:p>
            <a:r>
              <a:rPr lang="en-US" dirty="0" smtClean="0"/>
              <a:t>Side Effects Continued….</a:t>
            </a:r>
          </a:p>
          <a:p>
            <a:pPr lvl="1"/>
            <a:r>
              <a:rPr lang="en-US" dirty="0" err="1" smtClean="0"/>
              <a:t>Prolactinemia</a:t>
            </a:r>
            <a:endParaRPr lang="en-US" dirty="0" smtClean="0"/>
          </a:p>
          <a:p>
            <a:pPr lvl="1"/>
            <a:r>
              <a:rPr lang="en-US" dirty="0" smtClean="0"/>
              <a:t>Metabolic Side effects</a:t>
            </a:r>
          </a:p>
          <a:p>
            <a:pPr lvl="1"/>
            <a:r>
              <a:rPr lang="en-US" dirty="0" smtClean="0"/>
              <a:t>Seizure</a:t>
            </a:r>
          </a:p>
          <a:p>
            <a:pPr lvl="1"/>
            <a:r>
              <a:rPr lang="en-US" dirty="0" smtClean="0"/>
              <a:t>Orthostatic Hypotension</a:t>
            </a:r>
          </a:p>
          <a:p>
            <a:pPr lvl="1"/>
            <a:r>
              <a:rPr lang="en-US" dirty="0" smtClean="0"/>
              <a:t>Anticholinergic effects</a:t>
            </a:r>
          </a:p>
          <a:p>
            <a:pPr lvl="1"/>
            <a:r>
              <a:rPr lang="en-US" dirty="0" smtClean="0"/>
              <a:t>Sedation</a:t>
            </a:r>
          </a:p>
          <a:p>
            <a:pPr lvl="1"/>
            <a:r>
              <a:rPr lang="en-US" dirty="0" smtClean="0"/>
              <a:t>Death</a:t>
            </a:r>
          </a:p>
          <a:p>
            <a:pPr lvl="1"/>
            <a:r>
              <a:rPr lang="en-US" dirty="0" err="1" smtClean="0"/>
              <a:t>Agranulocytosis</a:t>
            </a: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t="8811" b="8811"/>
          <a:stretch>
            <a:fillRect/>
          </a:stretch>
        </p:blipFill>
        <p:spPr/>
      </p:pic>
      <p:sp>
        <p:nvSpPr>
          <p:cNvPr id="4" name="TextBox 3"/>
          <p:cNvSpPr txBox="1"/>
          <p:nvPr/>
        </p:nvSpPr>
        <p:spPr>
          <a:xfrm>
            <a:off x="457200" y="6126163"/>
            <a:ext cx="2177569" cy="369332"/>
          </a:xfrm>
          <a:prstGeom prst="rect">
            <a:avLst/>
          </a:prstGeom>
          <a:noFill/>
        </p:spPr>
        <p:txBody>
          <a:bodyPr wrap="square" rtlCol="0">
            <a:spAutoFit/>
          </a:bodyPr>
          <a:lstStyle/>
          <a:p>
            <a:r>
              <a:rPr lang="en-US" dirty="0" smtClean="0"/>
              <a:t>(Up </a:t>
            </a:r>
            <a:r>
              <a:rPr lang="en-US" dirty="0"/>
              <a:t>to Date, 2012)</a:t>
            </a:r>
          </a:p>
        </p:txBody>
      </p:sp>
    </p:spTree>
    <p:extLst>
      <p:ext uri="{BB962C8B-B14F-4D97-AF65-F5344CB8AC3E}">
        <p14:creationId xmlns:p14="http://schemas.microsoft.com/office/powerpoint/2010/main" val="32947511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 </a:t>
            </a:r>
            <a:endParaRPr lang="en-US" dirty="0"/>
          </a:p>
        </p:txBody>
      </p:sp>
      <p:sp>
        <p:nvSpPr>
          <p:cNvPr id="3" name="Content Placeholder 2"/>
          <p:cNvSpPr>
            <a:spLocks noGrp="1"/>
          </p:cNvSpPr>
          <p:nvPr>
            <p:ph sz="half" idx="1"/>
          </p:nvPr>
        </p:nvSpPr>
        <p:spPr>
          <a:xfrm>
            <a:off x="4767413" y="1579203"/>
            <a:ext cx="4038600" cy="4525963"/>
          </a:xfrm>
        </p:spPr>
        <p:txBody>
          <a:bodyPr/>
          <a:lstStyle/>
          <a:p>
            <a:pPr>
              <a:lnSpc>
                <a:spcPct val="200000"/>
              </a:lnSpc>
            </a:pPr>
            <a:r>
              <a:rPr lang="en-US" dirty="0" smtClean="0"/>
              <a:t>Co-occurring Disorders</a:t>
            </a:r>
          </a:p>
          <a:p>
            <a:pPr marL="857250" lvl="1" indent="-457200"/>
            <a:r>
              <a:rPr lang="en-US" dirty="0" smtClean="0"/>
              <a:t>Depression</a:t>
            </a:r>
          </a:p>
          <a:p>
            <a:pPr marL="857250" lvl="1" indent="-457200"/>
            <a:r>
              <a:rPr lang="en-US" dirty="0" smtClean="0"/>
              <a:t>Anxiety</a:t>
            </a:r>
          </a:p>
          <a:p>
            <a:pPr marL="857250" lvl="1" indent="-457200"/>
            <a:r>
              <a:rPr lang="en-US" dirty="0" smtClean="0"/>
              <a:t>Substance Abuse</a:t>
            </a:r>
            <a:endParaRPr lang="en-US" dirty="0"/>
          </a:p>
          <a:p>
            <a:pPr marL="457200" indent="-457200"/>
            <a:r>
              <a:rPr lang="en-US" dirty="0" smtClean="0"/>
              <a:t>Medical Conditions</a:t>
            </a:r>
          </a:p>
          <a:p>
            <a:pPr marL="857250" lvl="1" indent="-457200"/>
            <a:r>
              <a:rPr lang="en-US" dirty="0" smtClean="0"/>
              <a:t>Diabetes</a:t>
            </a:r>
          </a:p>
          <a:p>
            <a:pPr marL="857250" lvl="1" indent="-457200"/>
            <a:r>
              <a:rPr lang="en-US" dirty="0" smtClean="0"/>
              <a:t>Hypertension</a:t>
            </a:r>
          </a:p>
          <a:p>
            <a:pPr marL="857250" lvl="1" indent="-457200"/>
            <a:r>
              <a:rPr lang="en-US" dirty="0" smtClean="0"/>
              <a:t>Hyperlipidemia</a:t>
            </a:r>
          </a:p>
          <a:p>
            <a:pPr marL="400050" lvl="1" indent="0">
              <a:buNone/>
            </a:pPr>
            <a:endParaRPr lang="en-US" dirty="0" smtClean="0"/>
          </a:p>
        </p:txBody>
      </p:sp>
      <p:pic>
        <p:nvPicPr>
          <p:cNvPr id="5" name="Content Placeholder 4" descr="gato3.jpg"/>
          <p:cNvPicPr>
            <a:picLocks noGrp="1" noChangeAspect="1"/>
          </p:cNvPicPr>
          <p:nvPr>
            <p:ph sz="half" idx="2"/>
          </p:nvPr>
        </p:nvPicPr>
        <p:blipFill>
          <a:blip r:embed="rId3">
            <a:extLst>
              <a:ext uri="{28A0092B-C50C-407E-A947-70E740481C1C}">
                <a14:useLocalDpi xmlns:a14="http://schemas.microsoft.com/office/drawing/2010/main" val="0"/>
              </a:ext>
            </a:extLst>
          </a:blip>
          <a:srcRect t="7237" b="7237"/>
          <a:stretch>
            <a:fillRect/>
          </a:stretch>
        </p:blipFill>
        <p:spPr>
          <a:xfrm>
            <a:off x="311150" y="1579563"/>
            <a:ext cx="4038600" cy="4525962"/>
          </a:xfrm>
        </p:spPr>
      </p:pic>
    </p:spTree>
    <p:extLst>
      <p:ext uri="{BB962C8B-B14F-4D97-AF65-F5344CB8AC3E}">
        <p14:creationId xmlns:p14="http://schemas.microsoft.com/office/powerpoint/2010/main" val="346167953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Therapeutic Interventions</a:t>
            </a:r>
            <a:endParaRPr lang="en-US" dirty="0"/>
          </a:p>
        </p:txBody>
      </p:sp>
      <p:sp>
        <p:nvSpPr>
          <p:cNvPr id="6" name="Content Placeholder 5"/>
          <p:cNvSpPr>
            <a:spLocks noGrp="1"/>
          </p:cNvSpPr>
          <p:nvPr>
            <p:ph sz="half" idx="1"/>
          </p:nvPr>
        </p:nvSpPr>
        <p:spPr/>
        <p:txBody>
          <a:bodyPr>
            <a:normAutofit fontScale="92500" lnSpcReduction="20000"/>
          </a:bodyPr>
          <a:lstStyle/>
          <a:p>
            <a:pPr>
              <a:lnSpc>
                <a:spcPct val="200000"/>
              </a:lnSpc>
            </a:pPr>
            <a:r>
              <a:rPr lang="en-US" dirty="0" smtClean="0"/>
              <a:t>Family Therapy</a:t>
            </a:r>
          </a:p>
          <a:p>
            <a:pPr>
              <a:lnSpc>
                <a:spcPct val="200000"/>
              </a:lnSpc>
            </a:pPr>
            <a:r>
              <a:rPr lang="en-US" dirty="0" smtClean="0"/>
              <a:t>Social Skills Training</a:t>
            </a:r>
          </a:p>
          <a:p>
            <a:pPr>
              <a:lnSpc>
                <a:spcPct val="200000"/>
              </a:lnSpc>
            </a:pPr>
            <a:r>
              <a:rPr lang="en-US" dirty="0" smtClean="0"/>
              <a:t>Cognitive Remediation</a:t>
            </a:r>
          </a:p>
          <a:p>
            <a:pPr>
              <a:lnSpc>
                <a:spcPct val="200000"/>
              </a:lnSpc>
            </a:pPr>
            <a:r>
              <a:rPr lang="en-US" dirty="0" smtClean="0"/>
              <a:t>Cognitive Behavioral Therapy (CBT)</a:t>
            </a:r>
            <a:endParaRPr lang="en-US" dirty="0"/>
          </a:p>
        </p:txBody>
      </p:sp>
      <p:pic>
        <p:nvPicPr>
          <p:cNvPr id="8" name="Content Placeholder 7" descr="behing_these_broken_eyes_8x10_contemporary_semi_abstract_acrylic_2009.w450h450.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t="12333" b="12333"/>
          <a:stretch/>
        </p:blipFill>
        <p:spPr/>
      </p:pic>
    </p:spTree>
    <p:extLst>
      <p:ext uri="{BB962C8B-B14F-4D97-AF65-F5344CB8AC3E}">
        <p14:creationId xmlns:p14="http://schemas.microsoft.com/office/powerpoint/2010/main" val="322763183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Schizophrenia</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Schizophrenia is a complex brain disorder, typically occurring in the early adulthood.</a:t>
            </a:r>
          </a:p>
          <a:p>
            <a:pPr marL="0" indent="0">
              <a:buNone/>
            </a:pPr>
            <a:endParaRPr lang="en-US" dirty="0" smtClean="0"/>
          </a:p>
          <a:p>
            <a:r>
              <a:rPr lang="en-US" dirty="0" smtClean="0"/>
              <a:t>Marked by devastating changes in personality</a:t>
            </a:r>
            <a:r>
              <a:rPr lang="en-US" dirty="0"/>
              <a:t> </a:t>
            </a:r>
            <a:r>
              <a:rPr lang="en-US" dirty="0" smtClean="0"/>
              <a:t>and cognition</a:t>
            </a:r>
          </a:p>
          <a:p>
            <a:endParaRPr lang="en-US" dirty="0" smtClean="0"/>
          </a:p>
          <a:p>
            <a:r>
              <a:rPr lang="en-US" dirty="0" smtClean="0"/>
              <a:t>After 1</a:t>
            </a:r>
            <a:r>
              <a:rPr lang="en-US" baseline="30000" dirty="0" smtClean="0"/>
              <a:t>st</a:t>
            </a:r>
            <a:r>
              <a:rPr lang="en-US" dirty="0" smtClean="0"/>
              <a:t> episode, Schizophrenia is life long </a:t>
            </a:r>
          </a:p>
          <a:p>
            <a:endParaRPr lang="en-US" dirty="0" smtClean="0"/>
          </a:p>
        </p:txBody>
      </p:sp>
      <p:pic>
        <p:nvPicPr>
          <p:cNvPr id="8" name="Content Placeholder 7" descr="self.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30" t="16304" r="-1" b="16304"/>
          <a:stretch/>
        </p:blipFill>
        <p:spPr>
          <a:xfrm>
            <a:off x="4800600" y="2209801"/>
            <a:ext cx="3657600" cy="3657600"/>
          </a:xfrm>
        </p:spPr>
      </p:pic>
    </p:spTree>
    <p:extLst>
      <p:ext uri="{BB962C8B-B14F-4D97-AF65-F5344CB8AC3E}">
        <p14:creationId xmlns:p14="http://schemas.microsoft.com/office/powerpoint/2010/main" val="41851362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Interventions</a:t>
            </a:r>
            <a:endParaRPr lang="en-US" dirty="0"/>
          </a:p>
        </p:txBody>
      </p:sp>
      <p:sp>
        <p:nvSpPr>
          <p:cNvPr id="3" name="Content Placeholder 2"/>
          <p:cNvSpPr>
            <a:spLocks noGrp="1"/>
          </p:cNvSpPr>
          <p:nvPr>
            <p:ph sz="half" idx="1"/>
          </p:nvPr>
        </p:nvSpPr>
        <p:spPr/>
        <p:txBody>
          <a:bodyPr/>
          <a:lstStyle/>
          <a:p>
            <a:r>
              <a:rPr lang="en-US" dirty="0" smtClean="0"/>
              <a:t>Assertive Community Treatment</a:t>
            </a:r>
          </a:p>
          <a:p>
            <a:pPr marL="0" indent="0">
              <a:buNone/>
            </a:pPr>
            <a:endParaRPr lang="en-US" dirty="0" smtClean="0"/>
          </a:p>
          <a:p>
            <a:r>
              <a:rPr lang="en-US" dirty="0" smtClean="0"/>
              <a:t>Supported Employment</a:t>
            </a:r>
          </a:p>
          <a:p>
            <a:pPr marL="0" indent="0">
              <a:buNone/>
            </a:pPr>
            <a:endParaRPr lang="en-US" dirty="0"/>
          </a:p>
        </p:txBody>
      </p:sp>
      <p:pic>
        <p:nvPicPr>
          <p:cNvPr id="5" name="Content Placeholder 4" descr="big_back_yard_16x20_2008.w450h450.jpg"/>
          <p:cNvPicPr>
            <a:picLocks noGrp="1" noChangeAspect="1"/>
          </p:cNvPicPr>
          <p:nvPr>
            <p:ph sz="half" idx="2"/>
          </p:nvPr>
        </p:nvPicPr>
        <p:blipFill>
          <a:blip r:embed="rId3">
            <a:extLst>
              <a:ext uri="{28A0092B-C50C-407E-A947-70E740481C1C}">
                <a14:useLocalDpi xmlns:a14="http://schemas.microsoft.com/office/drawing/2010/main" val="0"/>
              </a:ext>
            </a:extLst>
          </a:blip>
          <a:srcRect t="12333" b="12333"/>
          <a:stretch>
            <a:fillRect/>
          </a:stretch>
        </p:blipFill>
        <p:spPr/>
      </p:pic>
    </p:spTree>
    <p:extLst>
      <p:ext uri="{BB962C8B-B14F-4D97-AF65-F5344CB8AC3E}">
        <p14:creationId xmlns:p14="http://schemas.microsoft.com/office/powerpoint/2010/main" val="242944929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Lived Experience</a:t>
            </a:r>
            <a:endParaRPr lang="en-US" dirty="0"/>
          </a:p>
        </p:txBody>
      </p:sp>
      <p:sp>
        <p:nvSpPr>
          <p:cNvPr id="3" name="Content Placeholder 2"/>
          <p:cNvSpPr>
            <a:spLocks noGrp="1"/>
          </p:cNvSpPr>
          <p:nvPr>
            <p:ph idx="1"/>
          </p:nvPr>
        </p:nvSpPr>
        <p:spPr>
          <a:xfrm>
            <a:off x="457200" y="1796827"/>
            <a:ext cx="8229600" cy="4836570"/>
          </a:xfrm>
        </p:spPr>
        <p:txBody>
          <a:bodyPr>
            <a:normAutofit fontScale="92500"/>
          </a:bodyPr>
          <a:lstStyle/>
          <a:p>
            <a:r>
              <a:rPr lang="en-US" dirty="0" smtClean="0"/>
              <a:t>Art work by people with Schizophrenia</a:t>
            </a:r>
          </a:p>
          <a:p>
            <a:pPr lvl="1"/>
            <a:r>
              <a:rPr lang="en-US" dirty="0" smtClean="0"/>
              <a:t>Cats, Louis </a:t>
            </a:r>
            <a:r>
              <a:rPr lang="en-US" dirty="0" err="1" smtClean="0"/>
              <a:t>Wain</a:t>
            </a:r>
            <a:r>
              <a:rPr lang="en-US" dirty="0" smtClean="0"/>
              <a:t> 1860- 1939</a:t>
            </a:r>
          </a:p>
          <a:p>
            <a:pPr lvl="2"/>
            <a:r>
              <a:rPr lang="en-US" dirty="0" smtClean="0"/>
              <a:t>Started showing signs of schizophrenia in the 1900’s but was not diagnosed until his fifties. </a:t>
            </a:r>
          </a:p>
          <a:p>
            <a:pPr marL="971550" lvl="1" indent="-457200"/>
            <a:r>
              <a:rPr lang="en-US" dirty="0" smtClean="0"/>
              <a:t>Slides2,14,15, John 1963-</a:t>
            </a:r>
          </a:p>
          <a:p>
            <a:pPr marL="1371600" lvl="2" indent="-457200"/>
            <a:r>
              <a:rPr lang="en-US" dirty="0" smtClean="0"/>
              <a:t>John’s father started a web site to display his son’s work and to write about his struggles</a:t>
            </a:r>
            <a:r>
              <a:rPr lang="en-US" dirty="0"/>
              <a:t> </a:t>
            </a:r>
            <a:r>
              <a:rPr lang="en-US" dirty="0">
                <a:hlinkClick r:id="rId3"/>
              </a:rPr>
              <a:t>http://www.wheelmeon.org/</a:t>
            </a:r>
            <a:r>
              <a:rPr lang="en-US" dirty="0" smtClean="0">
                <a:hlinkClick r:id="rId3"/>
              </a:rPr>
              <a:t>john.html</a:t>
            </a:r>
            <a:r>
              <a:rPr lang="en-US" dirty="0" smtClean="0"/>
              <a:t> </a:t>
            </a:r>
          </a:p>
          <a:p>
            <a:pPr marL="971550" lvl="1" indent="-457200"/>
            <a:r>
              <a:rPr lang="en-US" dirty="0" smtClean="0"/>
              <a:t>Slides 19, Kyle Reynolds</a:t>
            </a:r>
          </a:p>
          <a:p>
            <a:pPr lvl="2"/>
            <a:r>
              <a:rPr lang="en-US" dirty="0" smtClean="0"/>
              <a:t>Proud </a:t>
            </a:r>
            <a:r>
              <a:rPr lang="en-US" dirty="0"/>
              <a:t>schizophrenic artist </a:t>
            </a:r>
            <a:r>
              <a:rPr lang="en-US" dirty="0" smtClean="0">
                <a:hlinkClick r:id="rId4"/>
              </a:rPr>
              <a:t>http</a:t>
            </a:r>
            <a:r>
              <a:rPr lang="en-US" dirty="0">
                <a:hlinkClick r:id="rId4"/>
              </a:rPr>
              <a:t>://</a:t>
            </a:r>
            <a:r>
              <a:rPr lang="en-US" dirty="0" smtClean="0">
                <a:hlinkClick r:id="rId4"/>
              </a:rPr>
              <a:t>www.kylereynolds.ca</a:t>
            </a:r>
            <a:r>
              <a:rPr lang="en-US" dirty="0" smtClean="0"/>
              <a:t> </a:t>
            </a:r>
          </a:p>
          <a:p>
            <a:pPr marL="571500" indent="-457200"/>
            <a:r>
              <a:rPr lang="en-US" dirty="0" smtClean="0"/>
              <a:t>Eileen</a:t>
            </a:r>
          </a:p>
          <a:p>
            <a:pPr marL="571500" indent="-457200"/>
            <a:r>
              <a:rPr lang="en-US" dirty="0" smtClean="0"/>
              <a:t>Patient X</a:t>
            </a:r>
          </a:p>
          <a:p>
            <a:pPr marL="914400" lvl="2" indent="0">
              <a:lnSpc>
                <a:spcPct val="110000"/>
              </a:lnSpc>
              <a:buNone/>
            </a:pPr>
            <a:r>
              <a:rPr lang="en-US" dirty="0"/>
              <a:t> </a:t>
            </a:r>
            <a:r>
              <a:rPr lang="en-US" dirty="0" smtClean="0"/>
              <a:t>   </a:t>
            </a:r>
            <a:endParaRPr lang="en-US" dirty="0"/>
          </a:p>
        </p:txBody>
      </p:sp>
    </p:spTree>
    <p:extLst>
      <p:ext uri="{BB962C8B-B14F-4D97-AF65-F5344CB8AC3E}">
        <p14:creationId xmlns:p14="http://schemas.microsoft.com/office/powerpoint/2010/main" val="21532068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0"/>
            <a:ext cx="83312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4991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0"/>
            <a:ext cx="44704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2128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4546600" cy="660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98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Schizophrenia Statistics</a:t>
            </a:r>
            <a:endParaRPr lang="en-US" dirty="0"/>
          </a:p>
        </p:txBody>
      </p:sp>
      <p:sp>
        <p:nvSpPr>
          <p:cNvPr id="3" name="Content Placeholder 2"/>
          <p:cNvSpPr>
            <a:spLocks noGrp="1"/>
          </p:cNvSpPr>
          <p:nvPr>
            <p:ph idx="1"/>
          </p:nvPr>
        </p:nvSpPr>
        <p:spPr/>
        <p:txBody>
          <a:bodyPr>
            <a:normAutofit lnSpcReduction="10000"/>
          </a:bodyPr>
          <a:lstStyle/>
          <a:p>
            <a:r>
              <a:rPr lang="en-US" dirty="0" smtClean="0"/>
              <a:t>Worldwide </a:t>
            </a:r>
            <a:r>
              <a:rPr lang="en-US" dirty="0"/>
              <a:t>prevalence </a:t>
            </a:r>
            <a:r>
              <a:rPr lang="en-US" dirty="0" smtClean="0"/>
              <a:t>is 1</a:t>
            </a:r>
            <a:r>
              <a:rPr lang="en-US" dirty="0"/>
              <a:t>%. </a:t>
            </a:r>
            <a:endParaRPr lang="en-US" dirty="0" smtClean="0"/>
          </a:p>
          <a:p>
            <a:r>
              <a:rPr lang="en-US" dirty="0" smtClean="0"/>
              <a:t>Age of onset </a:t>
            </a:r>
          </a:p>
          <a:p>
            <a:pPr marL="914400" lvl="1" indent="-514350">
              <a:buFont typeface="+mj-lt"/>
              <a:buAutoNum type="arabicPeriod"/>
            </a:pPr>
            <a:r>
              <a:rPr lang="en-US" dirty="0" smtClean="0"/>
              <a:t>Men 15-25 years old</a:t>
            </a:r>
          </a:p>
          <a:p>
            <a:pPr marL="914400" lvl="1" indent="-514350">
              <a:buFont typeface="+mj-lt"/>
              <a:buAutoNum type="arabicPeriod"/>
            </a:pPr>
            <a:r>
              <a:rPr lang="en-US" dirty="0" smtClean="0"/>
              <a:t>Women 25-35 years old</a:t>
            </a:r>
          </a:p>
          <a:p>
            <a:r>
              <a:rPr lang="en-US" dirty="0"/>
              <a:t>H</a:t>
            </a:r>
            <a:r>
              <a:rPr lang="en-US" dirty="0" smtClean="0"/>
              <a:t>igh </a:t>
            </a:r>
            <a:r>
              <a:rPr lang="en-US" dirty="0"/>
              <a:t>risk for </a:t>
            </a:r>
            <a:r>
              <a:rPr lang="en-US" dirty="0" smtClean="0"/>
              <a:t>suicide, 10% are successful.</a:t>
            </a:r>
          </a:p>
          <a:p>
            <a:r>
              <a:rPr lang="en-US" dirty="0" smtClean="0"/>
              <a:t>Reduced life expectancy of 15-25 years</a:t>
            </a:r>
          </a:p>
          <a:p>
            <a:r>
              <a:rPr lang="en-US" dirty="0" smtClean="0"/>
              <a:t>BILLIONS spent annually on direct and indirect care. </a:t>
            </a:r>
          </a:p>
        </p:txBody>
      </p:sp>
      <p:sp>
        <p:nvSpPr>
          <p:cNvPr id="4" name="TextBox 3"/>
          <p:cNvSpPr txBox="1"/>
          <p:nvPr/>
        </p:nvSpPr>
        <p:spPr>
          <a:xfrm>
            <a:off x="608024" y="6232571"/>
            <a:ext cx="1594373" cy="369332"/>
          </a:xfrm>
          <a:prstGeom prst="rect">
            <a:avLst/>
          </a:prstGeom>
          <a:noFill/>
        </p:spPr>
        <p:txBody>
          <a:bodyPr wrap="square" rtlCol="0">
            <a:spAutoFit/>
          </a:bodyPr>
          <a:lstStyle/>
          <a:p>
            <a:r>
              <a:rPr lang="en-US" dirty="0" smtClean="0"/>
              <a:t>(CDC, 2011)</a:t>
            </a:r>
            <a:endParaRPr lang="en-US" dirty="0"/>
          </a:p>
        </p:txBody>
      </p:sp>
    </p:spTree>
    <p:extLst>
      <p:ext uri="{BB962C8B-B14F-4D97-AF65-F5344CB8AC3E}">
        <p14:creationId xmlns:p14="http://schemas.microsoft.com/office/powerpoint/2010/main" val="6842625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Historical Background</a:t>
            </a:r>
            <a:endParaRPr lang="en-US" dirty="0"/>
          </a:p>
        </p:txBody>
      </p:sp>
      <p:sp>
        <p:nvSpPr>
          <p:cNvPr id="3" name="Content Placeholder 2"/>
          <p:cNvSpPr>
            <a:spLocks noGrp="1"/>
          </p:cNvSpPr>
          <p:nvPr>
            <p:ph idx="1"/>
          </p:nvPr>
        </p:nvSpPr>
        <p:spPr>
          <a:xfrm>
            <a:off x="457200" y="1708279"/>
            <a:ext cx="8229600" cy="4525963"/>
          </a:xfrm>
        </p:spPr>
        <p:txBody>
          <a:bodyPr>
            <a:normAutofit/>
          </a:bodyPr>
          <a:lstStyle/>
          <a:p>
            <a:r>
              <a:rPr lang="en-US" dirty="0" smtClean="0"/>
              <a:t>Psychosis has been around as long as there has been recorded history</a:t>
            </a:r>
          </a:p>
          <a:p>
            <a:r>
              <a:rPr lang="en-US" dirty="0" smtClean="0"/>
              <a:t>Late 1800s’ Emil </a:t>
            </a:r>
            <a:r>
              <a:rPr lang="en-US" dirty="0" err="1" smtClean="0"/>
              <a:t>Kreapelin</a:t>
            </a:r>
            <a:r>
              <a:rPr lang="en-US" dirty="0" smtClean="0"/>
              <a:t> differentiated mental illnesses- “Dementia Praecox” was what is now called schizophrenia</a:t>
            </a:r>
          </a:p>
          <a:p>
            <a:r>
              <a:rPr lang="en-US" dirty="0" smtClean="0"/>
              <a:t>Early 1900s’ Eugene </a:t>
            </a:r>
            <a:r>
              <a:rPr lang="en-US" dirty="0" err="1" smtClean="0"/>
              <a:t>Bleuler</a:t>
            </a:r>
            <a:r>
              <a:rPr lang="en-US" dirty="0" smtClean="0"/>
              <a:t> coined the term “Schizophrenia” </a:t>
            </a:r>
          </a:p>
          <a:p>
            <a:r>
              <a:rPr lang="en-US" dirty="0" smtClean="0"/>
              <a:t>1950s’Kurt Schneider defined “First Rank Symptoms”</a:t>
            </a:r>
            <a:endParaRPr lang="en-US" dirty="0"/>
          </a:p>
        </p:txBody>
      </p:sp>
      <p:sp>
        <p:nvSpPr>
          <p:cNvPr id="4" name="TextBox 3"/>
          <p:cNvSpPr txBox="1"/>
          <p:nvPr/>
        </p:nvSpPr>
        <p:spPr>
          <a:xfrm>
            <a:off x="457200" y="6259591"/>
            <a:ext cx="1961383" cy="369332"/>
          </a:xfrm>
          <a:prstGeom prst="rect">
            <a:avLst/>
          </a:prstGeom>
          <a:noFill/>
        </p:spPr>
        <p:txBody>
          <a:bodyPr wrap="square" rtlCol="0">
            <a:spAutoFit/>
          </a:bodyPr>
          <a:lstStyle/>
          <a:p>
            <a:r>
              <a:rPr lang="en-US" dirty="0" smtClean="0"/>
              <a:t>(</a:t>
            </a:r>
            <a:r>
              <a:rPr lang="en-US" dirty="0" err="1" smtClean="0"/>
              <a:t>Sadock</a:t>
            </a:r>
            <a:r>
              <a:rPr lang="en-US" dirty="0" smtClean="0"/>
              <a:t>, 2007)</a:t>
            </a:r>
            <a:endParaRPr lang="en-US" dirty="0"/>
          </a:p>
        </p:txBody>
      </p:sp>
    </p:spTree>
    <p:extLst>
      <p:ext uri="{BB962C8B-B14F-4D97-AF65-F5344CB8AC3E}">
        <p14:creationId xmlns:p14="http://schemas.microsoft.com/office/powerpoint/2010/main" val="16889947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07" y="274638"/>
            <a:ext cx="8229600" cy="1143000"/>
          </a:xfrm>
        </p:spPr>
        <p:txBody>
          <a:bodyPr/>
          <a:lstStyle/>
          <a:p>
            <a:r>
              <a:rPr lang="en-US" dirty="0" smtClean="0"/>
              <a:t>First Rank Symptoms</a:t>
            </a:r>
            <a:endParaRPr lang="en-US" dirty="0"/>
          </a:p>
        </p:txBody>
      </p:sp>
      <p:sp>
        <p:nvSpPr>
          <p:cNvPr id="5" name="Content Placeholder 4"/>
          <p:cNvSpPr>
            <a:spLocks noGrp="1"/>
          </p:cNvSpPr>
          <p:nvPr>
            <p:ph idx="1"/>
          </p:nvPr>
        </p:nvSpPr>
        <p:spPr>
          <a:xfrm>
            <a:off x="2796909" y="2026496"/>
            <a:ext cx="5659704" cy="4107032"/>
          </a:xfrm>
        </p:spPr>
        <p:txBody>
          <a:bodyPr>
            <a:normAutofit fontScale="77500" lnSpcReduction="20000"/>
          </a:bodyPr>
          <a:lstStyle/>
          <a:p>
            <a:r>
              <a:rPr lang="en-US" sz="2900" dirty="0" smtClean="0"/>
              <a:t>Audible thought</a:t>
            </a:r>
          </a:p>
          <a:p>
            <a:r>
              <a:rPr lang="en-US" sz="2900" dirty="0" smtClean="0"/>
              <a:t>Voice Arguing</a:t>
            </a:r>
          </a:p>
          <a:p>
            <a:r>
              <a:rPr lang="en-US" sz="2900" dirty="0" smtClean="0"/>
              <a:t>Voice Commenting</a:t>
            </a:r>
          </a:p>
          <a:p>
            <a:r>
              <a:rPr lang="en-US" sz="2900" dirty="0" smtClean="0"/>
              <a:t>Somatic Passivity</a:t>
            </a:r>
          </a:p>
          <a:p>
            <a:r>
              <a:rPr lang="en-US" sz="2900" dirty="0" smtClean="0"/>
              <a:t>Thought withdrawal or insertion</a:t>
            </a:r>
          </a:p>
          <a:p>
            <a:r>
              <a:rPr lang="en-US" sz="2900" dirty="0" smtClean="0"/>
              <a:t>Thought Broadcasting</a:t>
            </a:r>
          </a:p>
          <a:p>
            <a:r>
              <a:rPr lang="en-US" sz="2900" dirty="0" smtClean="0"/>
              <a:t>Delusional Perceptions</a:t>
            </a:r>
          </a:p>
          <a:p>
            <a:r>
              <a:rPr lang="en-US" sz="2900" dirty="0" smtClean="0"/>
              <a:t>“Made” affect or impulse</a:t>
            </a:r>
          </a:p>
          <a:p>
            <a:endParaRPr lang="en-US" dirty="0"/>
          </a:p>
        </p:txBody>
      </p:sp>
      <p:sp>
        <p:nvSpPr>
          <p:cNvPr id="6" name="TextBox 5"/>
          <p:cNvSpPr txBox="1"/>
          <p:nvPr/>
        </p:nvSpPr>
        <p:spPr>
          <a:xfrm>
            <a:off x="609600" y="6278563"/>
            <a:ext cx="1772220" cy="369332"/>
          </a:xfrm>
          <a:prstGeom prst="rect">
            <a:avLst/>
          </a:prstGeom>
          <a:noFill/>
        </p:spPr>
        <p:txBody>
          <a:bodyPr wrap="square" rtlCol="0">
            <a:spAutoFit/>
          </a:bodyPr>
          <a:lstStyle/>
          <a:p>
            <a:endParaRPr lang="en-US" dirty="0"/>
          </a:p>
        </p:txBody>
      </p:sp>
      <p:sp>
        <p:nvSpPr>
          <p:cNvPr id="7" name="TextBox 6"/>
          <p:cNvSpPr txBox="1"/>
          <p:nvPr/>
        </p:nvSpPr>
        <p:spPr>
          <a:xfrm>
            <a:off x="457200" y="6259591"/>
            <a:ext cx="1961383" cy="369332"/>
          </a:xfrm>
          <a:prstGeom prst="rect">
            <a:avLst/>
          </a:prstGeom>
          <a:noFill/>
        </p:spPr>
        <p:txBody>
          <a:bodyPr wrap="square" rtlCol="0">
            <a:spAutoFit/>
          </a:bodyPr>
          <a:lstStyle/>
          <a:p>
            <a:r>
              <a:rPr lang="en-US" dirty="0" smtClean="0"/>
              <a:t>(</a:t>
            </a:r>
            <a:r>
              <a:rPr lang="en-US" dirty="0" err="1" smtClean="0"/>
              <a:t>Sadock</a:t>
            </a:r>
            <a:r>
              <a:rPr lang="en-US" dirty="0" smtClean="0"/>
              <a:t>, 2007)</a:t>
            </a:r>
            <a:endParaRPr lang="en-US" dirty="0"/>
          </a:p>
        </p:txBody>
      </p:sp>
    </p:spTree>
    <p:extLst>
      <p:ext uri="{BB962C8B-B14F-4D97-AF65-F5344CB8AC3E}">
        <p14:creationId xmlns:p14="http://schemas.microsoft.com/office/powerpoint/2010/main" val="21265481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749"/>
            <a:ext cx="8229600" cy="1143000"/>
          </a:xfrm>
        </p:spPr>
        <p:txBody>
          <a:bodyPr/>
          <a:lstStyle/>
          <a:p>
            <a:r>
              <a:rPr lang="en-US" dirty="0" smtClean="0"/>
              <a:t>Causes of Schizophrenia???</a:t>
            </a:r>
            <a:endParaRPr lang="en-US" dirty="0"/>
          </a:p>
        </p:txBody>
      </p:sp>
      <p:sp>
        <p:nvSpPr>
          <p:cNvPr id="4" name="Text Placeholder 3"/>
          <p:cNvSpPr>
            <a:spLocks noGrp="1"/>
          </p:cNvSpPr>
          <p:nvPr>
            <p:ph type="body" idx="1"/>
          </p:nvPr>
        </p:nvSpPr>
        <p:spPr>
          <a:xfrm>
            <a:off x="2624931" y="1123868"/>
            <a:ext cx="4040188" cy="639762"/>
          </a:xfrm>
        </p:spPr>
        <p:txBody>
          <a:bodyPr/>
          <a:lstStyle/>
          <a:p>
            <a:pPr algn="ctr"/>
            <a:r>
              <a:rPr lang="en-US" dirty="0" smtClean="0"/>
              <a:t>Genetics &amp; Environment</a:t>
            </a:r>
            <a:endParaRPr lang="en-US" dirty="0"/>
          </a:p>
        </p:txBody>
      </p:sp>
      <p:sp>
        <p:nvSpPr>
          <p:cNvPr id="3" name="Content Placeholder 2"/>
          <p:cNvSpPr>
            <a:spLocks noGrp="1"/>
          </p:cNvSpPr>
          <p:nvPr>
            <p:ph sz="half" idx="2"/>
          </p:nvPr>
        </p:nvSpPr>
        <p:spPr>
          <a:xfrm>
            <a:off x="4646612" y="1889995"/>
            <a:ext cx="4040188" cy="4539351"/>
          </a:xfrm>
        </p:spPr>
        <p:txBody>
          <a:bodyPr>
            <a:normAutofit/>
          </a:bodyPr>
          <a:lstStyle/>
          <a:p>
            <a:r>
              <a:rPr lang="en-US" dirty="0"/>
              <a:t>Genetics</a:t>
            </a:r>
          </a:p>
          <a:p>
            <a:pPr marL="800100" lvl="1"/>
            <a:r>
              <a:rPr lang="en-US" dirty="0" smtClean="0"/>
              <a:t>12</a:t>
            </a:r>
            <a:r>
              <a:rPr lang="en-US" dirty="0"/>
              <a:t>% prevalence that a </a:t>
            </a:r>
            <a:r>
              <a:rPr lang="en-US" dirty="0" smtClean="0"/>
              <a:t> schizophrenic </a:t>
            </a:r>
            <a:r>
              <a:rPr lang="en-US" dirty="0"/>
              <a:t>parent will </a:t>
            </a:r>
            <a:r>
              <a:rPr lang="en-US" dirty="0" smtClean="0"/>
              <a:t>have </a:t>
            </a:r>
            <a:r>
              <a:rPr lang="en-US" dirty="0"/>
              <a:t>a schizophrenic child</a:t>
            </a:r>
          </a:p>
          <a:p>
            <a:pPr lvl="1"/>
            <a:r>
              <a:rPr lang="en-US" dirty="0" smtClean="0"/>
              <a:t>50</a:t>
            </a:r>
            <a:r>
              <a:rPr lang="en-US" dirty="0"/>
              <a:t>% concordance rate in monozygotic twins	</a:t>
            </a:r>
          </a:p>
          <a:p>
            <a:pPr lvl="1"/>
            <a:r>
              <a:rPr lang="en-US" dirty="0" smtClean="0"/>
              <a:t>15</a:t>
            </a:r>
            <a:r>
              <a:rPr lang="en-US" dirty="0"/>
              <a:t>% concordance rate for dizygotic twins</a:t>
            </a:r>
          </a:p>
          <a:p>
            <a:r>
              <a:rPr lang="en-US" dirty="0"/>
              <a:t>Age of f</a:t>
            </a:r>
            <a:r>
              <a:rPr lang="en-US" dirty="0" smtClean="0"/>
              <a:t>ather</a:t>
            </a:r>
            <a:endParaRPr lang="en-US" dirty="0"/>
          </a:p>
          <a:p>
            <a:r>
              <a:rPr lang="en-US" dirty="0"/>
              <a:t>Antenatal and postpartum complications</a:t>
            </a:r>
          </a:p>
          <a:p>
            <a:r>
              <a:rPr lang="en-US" dirty="0"/>
              <a:t>Immigration</a:t>
            </a:r>
          </a:p>
          <a:p>
            <a:pPr marL="0" indent="0">
              <a:buNone/>
            </a:pPr>
            <a:endParaRPr lang="en-US" dirty="0"/>
          </a:p>
        </p:txBody>
      </p:sp>
      <p:sp>
        <p:nvSpPr>
          <p:cNvPr id="6" name="Content Placeholder 5"/>
          <p:cNvSpPr>
            <a:spLocks noGrp="1"/>
          </p:cNvSpPr>
          <p:nvPr>
            <p:ph sz="quarter" idx="4"/>
          </p:nvPr>
        </p:nvSpPr>
        <p:spPr>
          <a:xfrm>
            <a:off x="4645025" y="1854994"/>
            <a:ext cx="4041775" cy="4643303"/>
          </a:xfrm>
        </p:spPr>
        <p:txBody>
          <a:bodyPr/>
          <a:lstStyle/>
          <a:p>
            <a:pPr marL="0" indent="0">
              <a:buNone/>
            </a:pPr>
            <a:endParaRPr lang="en-US" dirty="0" smtClean="0"/>
          </a:p>
          <a:p>
            <a:endParaRPr lang="en-US" dirty="0" smtClean="0"/>
          </a:p>
          <a:p>
            <a:endParaRPr lang="en-US" dirty="0" smtClean="0"/>
          </a:p>
          <a:p>
            <a:endParaRPr lang="en-US" dirty="0"/>
          </a:p>
        </p:txBody>
      </p:sp>
      <p:pic>
        <p:nvPicPr>
          <p:cNvPr id="7" name="Picture 6" descr="baby f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027897"/>
            <a:ext cx="3810000" cy="4470400"/>
          </a:xfrm>
          <a:prstGeom prst="rect">
            <a:avLst/>
          </a:prstGeom>
        </p:spPr>
      </p:pic>
    </p:spTree>
    <p:extLst>
      <p:ext uri="{BB962C8B-B14F-4D97-AF65-F5344CB8AC3E}">
        <p14:creationId xmlns:p14="http://schemas.microsoft.com/office/powerpoint/2010/main" val="21340092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Schizophrenia???</a:t>
            </a:r>
            <a:endParaRPr lang="en-US" dirty="0"/>
          </a:p>
        </p:txBody>
      </p:sp>
      <p:sp>
        <p:nvSpPr>
          <p:cNvPr id="3" name="Text Placeholder 2"/>
          <p:cNvSpPr>
            <a:spLocks noGrp="1"/>
          </p:cNvSpPr>
          <p:nvPr>
            <p:ph type="body" idx="1"/>
          </p:nvPr>
        </p:nvSpPr>
        <p:spPr>
          <a:xfrm>
            <a:off x="2477294" y="1118955"/>
            <a:ext cx="4040188" cy="639762"/>
          </a:xfrm>
        </p:spPr>
        <p:txBody>
          <a:bodyPr>
            <a:normAutofit fontScale="77500" lnSpcReduction="20000"/>
          </a:bodyPr>
          <a:lstStyle/>
          <a:p>
            <a:pPr algn="ctr"/>
            <a:r>
              <a:rPr lang="en-US" dirty="0"/>
              <a:t>Abnormalities in Brain structure, Circuitry, and Chemical </a:t>
            </a:r>
            <a:r>
              <a:rPr lang="en-US" dirty="0" smtClean="0"/>
              <a:t>Messengers</a:t>
            </a:r>
            <a:endParaRPr lang="en-US" dirty="0"/>
          </a:p>
        </p:txBody>
      </p:sp>
      <p:sp>
        <p:nvSpPr>
          <p:cNvPr id="4" name="Content Placeholder 3"/>
          <p:cNvSpPr>
            <a:spLocks noGrp="1"/>
          </p:cNvSpPr>
          <p:nvPr>
            <p:ph sz="half" idx="2"/>
          </p:nvPr>
        </p:nvSpPr>
        <p:spPr>
          <a:xfrm>
            <a:off x="457200" y="2174875"/>
            <a:ext cx="4040188" cy="4363952"/>
          </a:xfrm>
        </p:spPr>
        <p:txBody>
          <a:bodyPr>
            <a:normAutofit/>
          </a:bodyPr>
          <a:lstStyle/>
          <a:p>
            <a:r>
              <a:rPr lang="en-US" dirty="0"/>
              <a:t>Impaired Neurodevelopment</a:t>
            </a:r>
          </a:p>
          <a:p>
            <a:r>
              <a:rPr lang="en-US" dirty="0"/>
              <a:t>Enlarged Cerebral Ventricles</a:t>
            </a:r>
          </a:p>
          <a:p>
            <a:r>
              <a:rPr lang="en-US" dirty="0" smtClean="0"/>
              <a:t>Decreased </a:t>
            </a:r>
            <a:r>
              <a:rPr lang="en-US" dirty="0"/>
              <a:t>size in Frontal lobe </a:t>
            </a:r>
            <a:r>
              <a:rPr lang="en-US" dirty="0" smtClean="0"/>
              <a:t> </a:t>
            </a:r>
            <a:endParaRPr lang="en-US" dirty="0"/>
          </a:p>
          <a:p>
            <a:r>
              <a:rPr lang="en-US" dirty="0" smtClean="0"/>
              <a:t>Excessive </a:t>
            </a:r>
            <a:r>
              <a:rPr lang="en-US" dirty="0"/>
              <a:t>Pruning</a:t>
            </a:r>
          </a:p>
          <a:p>
            <a:r>
              <a:rPr lang="en-US" dirty="0"/>
              <a:t>Hyperactive Dopamine</a:t>
            </a:r>
          </a:p>
          <a:p>
            <a:r>
              <a:rPr lang="en-US" dirty="0"/>
              <a:t>Hypoactive Glutamate</a:t>
            </a:r>
          </a:p>
          <a:p>
            <a:r>
              <a:rPr lang="en-US" dirty="0"/>
              <a:t>Inflammatory </a:t>
            </a:r>
            <a:r>
              <a:rPr lang="en-US" dirty="0" smtClean="0"/>
              <a:t>Disease</a:t>
            </a:r>
          </a:p>
          <a:p>
            <a:r>
              <a:rPr lang="en-US" dirty="0" smtClean="0"/>
              <a:t>Autoimmune Disorder</a:t>
            </a:r>
            <a:endParaRPr lang="en-US" dirty="0"/>
          </a:p>
          <a:p>
            <a:endParaRPr lang="en-US" dirty="0"/>
          </a:p>
        </p:txBody>
      </p:sp>
      <p:pic>
        <p:nvPicPr>
          <p:cNvPr id="7" name="Content Placeholder 6" descr="brain-question-mark_shutterstock_300.jpg"/>
          <p:cNvPicPr>
            <a:picLocks noGrp="1" noChangeAspect="1"/>
          </p:cNvPicPr>
          <p:nvPr>
            <p:ph sz="quarter" idx="4"/>
          </p:nvPr>
        </p:nvPicPr>
        <p:blipFill>
          <a:blip r:embed="rId3">
            <a:extLst>
              <a:ext uri="{28A0092B-C50C-407E-A947-70E740481C1C}">
                <a14:useLocalDpi xmlns:a14="http://schemas.microsoft.com/office/drawing/2010/main" val="0"/>
              </a:ext>
            </a:extLst>
          </a:blip>
          <a:srcRect l="5000" r="5000"/>
          <a:stretch>
            <a:fillRect/>
          </a:stretch>
        </p:blipFill>
        <p:spPr/>
      </p:pic>
    </p:spTree>
    <p:extLst>
      <p:ext uri="{BB962C8B-B14F-4D97-AF65-F5344CB8AC3E}">
        <p14:creationId xmlns:p14="http://schemas.microsoft.com/office/powerpoint/2010/main" val="24911883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IV-TR Criteria</a:t>
            </a:r>
            <a:endParaRPr lang="en-US" dirty="0"/>
          </a:p>
        </p:txBody>
      </p:sp>
      <p:sp>
        <p:nvSpPr>
          <p:cNvPr id="3" name="Content Placeholder 2"/>
          <p:cNvSpPr>
            <a:spLocks noGrp="1"/>
          </p:cNvSpPr>
          <p:nvPr>
            <p:ph idx="1"/>
          </p:nvPr>
        </p:nvSpPr>
        <p:spPr>
          <a:xfrm>
            <a:off x="685800" y="1918415"/>
            <a:ext cx="7770813" cy="4390741"/>
          </a:xfrm>
        </p:spPr>
        <p:txBody>
          <a:bodyPr>
            <a:normAutofit fontScale="70000" lnSpcReduction="20000"/>
          </a:bodyPr>
          <a:lstStyle/>
          <a:p>
            <a:r>
              <a:rPr lang="en-US" dirty="0" smtClean="0"/>
              <a:t>A</a:t>
            </a:r>
            <a:r>
              <a:rPr lang="en-US" dirty="0"/>
              <a:t>. Characteristic symptoms: Two (or more) of the following, each present for a significant portion of time during a 1-month period (or less if successfully treated):</a:t>
            </a:r>
          </a:p>
          <a:p>
            <a:r>
              <a:rPr lang="en-US" dirty="0"/>
              <a:t>(1) delusions</a:t>
            </a:r>
          </a:p>
          <a:p>
            <a:r>
              <a:rPr lang="en-US" dirty="0"/>
              <a:t>(2) hallucinations</a:t>
            </a:r>
          </a:p>
          <a:p>
            <a:r>
              <a:rPr lang="en-US" dirty="0"/>
              <a:t>(3) disorganized speech (e.g., frequent derailment or incoherence)</a:t>
            </a:r>
          </a:p>
          <a:p>
            <a:r>
              <a:rPr lang="en-US" dirty="0"/>
              <a:t>(4) grossly disorganized or catatonic behavior</a:t>
            </a:r>
          </a:p>
          <a:p>
            <a:r>
              <a:rPr lang="en-US" dirty="0"/>
              <a:t>(5) negative symptoms, i.e., affective flattening, alogia, or avolition</a:t>
            </a:r>
          </a:p>
          <a:p>
            <a:r>
              <a:rPr lang="en-US" dirty="0"/>
              <a:t>Note: Only one Criterion A symptom is required if delusions are bizarre or hallucinations consist of a voice keeping up a running commentary on the person's behavior or thoughts, or two or more voices conversing with each other</a:t>
            </a:r>
            <a:r>
              <a:rPr lang="en-US" dirty="0" smtClean="0"/>
              <a:t>.</a:t>
            </a:r>
            <a:endParaRPr lang="en-US" dirty="0"/>
          </a:p>
        </p:txBody>
      </p:sp>
      <p:sp>
        <p:nvSpPr>
          <p:cNvPr id="4" name="TextBox 3"/>
          <p:cNvSpPr txBox="1"/>
          <p:nvPr/>
        </p:nvSpPr>
        <p:spPr>
          <a:xfrm>
            <a:off x="621535" y="6309157"/>
            <a:ext cx="2540188" cy="369332"/>
          </a:xfrm>
          <a:prstGeom prst="rect">
            <a:avLst/>
          </a:prstGeom>
          <a:noFill/>
        </p:spPr>
        <p:txBody>
          <a:bodyPr wrap="square" rtlCol="0">
            <a:spAutoFit/>
          </a:bodyPr>
          <a:lstStyle/>
          <a:p>
            <a:r>
              <a:rPr lang="en-US" dirty="0" smtClean="0"/>
              <a:t>(DSM IV TR, 2000)</a:t>
            </a:r>
            <a:endParaRPr lang="en-US" dirty="0"/>
          </a:p>
        </p:txBody>
      </p:sp>
    </p:spTree>
    <p:extLst>
      <p:ext uri="{BB962C8B-B14F-4D97-AF65-F5344CB8AC3E}">
        <p14:creationId xmlns:p14="http://schemas.microsoft.com/office/powerpoint/2010/main" val="5382804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IV-TR Criteria</a:t>
            </a:r>
            <a:endParaRPr lang="en-US" dirty="0"/>
          </a:p>
        </p:txBody>
      </p:sp>
      <p:sp>
        <p:nvSpPr>
          <p:cNvPr id="3" name="Content Placeholder 2"/>
          <p:cNvSpPr>
            <a:spLocks noGrp="1"/>
          </p:cNvSpPr>
          <p:nvPr>
            <p:ph idx="1"/>
          </p:nvPr>
        </p:nvSpPr>
        <p:spPr>
          <a:xfrm>
            <a:off x="457200" y="1978479"/>
            <a:ext cx="8229600" cy="3628160"/>
          </a:xfrm>
        </p:spPr>
        <p:txBody>
          <a:bodyPr>
            <a:normAutofit/>
          </a:bodyPr>
          <a:lstStyle/>
          <a:p>
            <a:r>
              <a:rPr lang="en-US" dirty="0" smtClean="0"/>
              <a:t>B</a:t>
            </a:r>
            <a:r>
              <a:rPr lang="en-US" dirty="0"/>
              <a:t>. Social/occupational dysfunction: </a:t>
            </a:r>
            <a:endParaRPr lang="en-US" dirty="0" smtClean="0"/>
          </a:p>
          <a:p>
            <a:r>
              <a:rPr lang="en-US" dirty="0" smtClean="0"/>
              <a:t>C</a:t>
            </a:r>
            <a:r>
              <a:rPr lang="en-US" dirty="0"/>
              <a:t>. Duration: Continuous signs of the disturbance persist for at least 6 months. </a:t>
            </a:r>
            <a:endParaRPr lang="en-US" dirty="0" smtClean="0"/>
          </a:p>
          <a:p>
            <a:r>
              <a:rPr lang="en-US" dirty="0" smtClean="0"/>
              <a:t>D</a:t>
            </a:r>
            <a:r>
              <a:rPr lang="en-US" dirty="0"/>
              <a:t>. Schizoaffective and Mood Disorder </a:t>
            </a:r>
            <a:r>
              <a:rPr lang="en-US" dirty="0" smtClean="0"/>
              <a:t>exclusion:</a:t>
            </a:r>
          </a:p>
          <a:p>
            <a:r>
              <a:rPr lang="en-US" dirty="0" smtClean="0"/>
              <a:t>E</a:t>
            </a:r>
            <a:r>
              <a:rPr lang="en-US" dirty="0"/>
              <a:t>. Substance/general medical condition </a:t>
            </a:r>
            <a:r>
              <a:rPr lang="en-US" dirty="0" smtClean="0"/>
              <a:t>exclusion</a:t>
            </a:r>
          </a:p>
          <a:p>
            <a:r>
              <a:rPr lang="en-US" dirty="0" smtClean="0"/>
              <a:t>F</a:t>
            </a:r>
            <a:r>
              <a:rPr lang="en-US" dirty="0"/>
              <a:t>. Relationship to a Pervasive Developmental </a:t>
            </a:r>
            <a:r>
              <a:rPr lang="en-US" dirty="0" smtClean="0"/>
              <a:t>Disorder</a:t>
            </a:r>
            <a:endParaRPr lang="en-US" dirty="0"/>
          </a:p>
        </p:txBody>
      </p:sp>
      <p:sp>
        <p:nvSpPr>
          <p:cNvPr id="4" name="TextBox 3"/>
          <p:cNvSpPr txBox="1"/>
          <p:nvPr/>
        </p:nvSpPr>
        <p:spPr>
          <a:xfrm>
            <a:off x="457200" y="6289204"/>
            <a:ext cx="2380244" cy="369332"/>
          </a:xfrm>
          <a:prstGeom prst="rect">
            <a:avLst/>
          </a:prstGeom>
          <a:noFill/>
        </p:spPr>
        <p:txBody>
          <a:bodyPr wrap="square" rtlCol="0">
            <a:spAutoFit/>
          </a:bodyPr>
          <a:lstStyle/>
          <a:p>
            <a:r>
              <a:rPr lang="en-US" dirty="0"/>
              <a:t>(DSM IV TR, 2000)</a:t>
            </a:r>
          </a:p>
        </p:txBody>
      </p:sp>
    </p:spTree>
    <p:extLst>
      <p:ext uri="{BB962C8B-B14F-4D97-AF65-F5344CB8AC3E}">
        <p14:creationId xmlns:p14="http://schemas.microsoft.com/office/powerpoint/2010/main" val="3736868609"/>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lio">
  <a:themeElements>
    <a:clrScheme name="Folio">
      <a:dk1>
        <a:sysClr val="windowText" lastClr="000000"/>
      </a:dk1>
      <a:lt1>
        <a:sysClr val="window" lastClr="FFFFFF"/>
      </a:lt1>
      <a:dk2>
        <a:srgbClr val="2D2F2B"/>
      </a:dk2>
      <a:lt2>
        <a:srgbClr val="DEDED7"/>
      </a:lt2>
      <a:accent1>
        <a:srgbClr val="294171"/>
      </a:accent1>
      <a:accent2>
        <a:srgbClr val="748CBC"/>
      </a:accent2>
      <a:accent3>
        <a:srgbClr val="8E887C"/>
      </a:accent3>
      <a:accent4>
        <a:srgbClr val="834736"/>
      </a:accent4>
      <a:accent5>
        <a:srgbClr val="5A1705"/>
      </a:accent5>
      <a:accent6>
        <a:srgbClr val="A0A16A"/>
      </a:accent6>
      <a:hlink>
        <a:srgbClr val="74B6BC"/>
      </a:hlink>
      <a:folHlink>
        <a:srgbClr val="7F95A4"/>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1555</TotalTime>
  <Words>6886</Words>
  <Application>Microsoft Macintosh PowerPoint</Application>
  <PresentationFormat>On-screen Show (4:3)</PresentationFormat>
  <Paragraphs>414</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Custom Design</vt:lpstr>
      <vt:lpstr>Folio</vt:lpstr>
      <vt:lpstr>Schizophrenia:  Diagnosis and Treatment</vt:lpstr>
      <vt:lpstr>What is Schizophrenia</vt:lpstr>
      <vt:lpstr>Schizophrenia Statistics</vt:lpstr>
      <vt:lpstr>Historical Background</vt:lpstr>
      <vt:lpstr>First Rank Symptoms</vt:lpstr>
      <vt:lpstr>Causes of Schizophrenia???</vt:lpstr>
      <vt:lpstr>Causes of Schizophrenia???</vt:lpstr>
      <vt:lpstr>DSM IV-TR Criteria</vt:lpstr>
      <vt:lpstr>DSM IV-TR Criteria</vt:lpstr>
      <vt:lpstr>DSM IV-TR  Sub types</vt:lpstr>
      <vt:lpstr>DSM IV-TR  Classification of Course </vt:lpstr>
      <vt:lpstr>DSM V   Proposed Changes</vt:lpstr>
      <vt:lpstr>Prognosis Indicators</vt:lpstr>
      <vt:lpstr>Treatment Methods</vt:lpstr>
      <vt:lpstr>Medication Management</vt:lpstr>
      <vt:lpstr>Antipsychotic Treatment</vt:lpstr>
      <vt:lpstr>Antipsychotic Medication </vt:lpstr>
      <vt:lpstr>Medication Management </vt:lpstr>
      <vt:lpstr>Therapeutic Interventions</vt:lpstr>
      <vt:lpstr>Community Interventions</vt:lpstr>
      <vt:lpstr>Lived Experience</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Schizophrenia: Patient Presentation &amp; Treatment</dc:title>
  <dc:creator>Stacey (mom) Lambour</dc:creator>
  <cp:lastModifiedBy>Stacey (mom) Lambour</cp:lastModifiedBy>
  <cp:revision>130</cp:revision>
  <dcterms:created xsi:type="dcterms:W3CDTF">2012-10-05T18:34:09Z</dcterms:created>
  <dcterms:modified xsi:type="dcterms:W3CDTF">2014-02-09T16:37:21Z</dcterms:modified>
</cp:coreProperties>
</file>