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9" r:id="rId23"/>
    <p:sldId id="278" r:id="rId24"/>
    <p:sldId id="280" r:id="rId25"/>
    <p:sldId id="281"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V3l2AMt/Su8jIGsHwI/LGQ==" hashData="oEgUlhtYu6+pVHrDDFBz9lI8zpo="/>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3" d="100"/>
          <a:sy n="103" d="100"/>
        </p:scale>
        <p:origin x="-112" y="-3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February 9, 2014</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February 9,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February 9,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February 9,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February 9,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February 9,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February 9, 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February 9, 2014</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February 9, 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February 9, 2014</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February 9, 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February 9, 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youtube.com/watch?v=qbyb-B6sv00" TargetMode="External"/><Relationship Id="rId3" Type="http://schemas.openxmlformats.org/officeDocument/2006/relationships/hyperlink" Target="http://www.youtube.com/watch?v=L-A4Wea3SaE"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www.aacap.org/App_Themes/AACAP/docs/clinical_practice_center/systems_of_care/Collaboration_Guide_FINAL_approved_6-10.pdf" TargetMode="External"/><Relationship Id="rId4" Type="http://schemas.openxmlformats.org/officeDocument/2006/relationships/hyperlink" Target="http://www.nihcm.org/pdf/PediatricMH-FINAL.pdf" TargetMode="External"/><Relationship Id="rId5" Type="http://schemas.openxmlformats.org/officeDocument/2006/relationships/hyperlink" Target="http://www.integration.samhsa.gov/images/res/PHQ%20-%20Questions.pdf" TargetMode="External"/><Relationship Id="rId6" Type="http://schemas.openxmlformats.org/officeDocument/2006/relationships/hyperlink" Target="http://www.thecommunityhouse.org/wp-content/uploads/2012/01/Beck-Depression-Inventory-and-Scoring-Key1.pdf" TargetMode="External"/><Relationship Id="rId1" Type="http://schemas.openxmlformats.org/officeDocument/2006/relationships/slideLayout" Target="../slideLayouts/slideLayout2.xml"/><Relationship Id="rId2" Type="http://schemas.openxmlformats.org/officeDocument/2006/relationships/hyperlink" Target="http://www.glad-pc.org"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ww.healthypeople.gov/2020/Data/SearchResult.aspx?topicid=28&amp;topic=Mental%20Health%20and%20Mental%20Disorders&amp;objective=MHMD-2&amp;anchor=125" TargetMode="External"/><Relationship Id="rId4" Type="http://schemas.openxmlformats.org/officeDocument/2006/relationships/hyperlink" Target="http://pediatrics.aappublications.org/content/120/3/669.full.pdf+html" TargetMode="External"/><Relationship Id="rId1" Type="http://schemas.openxmlformats.org/officeDocument/2006/relationships/slideLayout" Target="../slideLayouts/slideLayout2.xml"/><Relationship Id="rId2" Type="http://schemas.openxmlformats.org/officeDocument/2006/relationships/hyperlink" Target="http://www.cdc.gov/violenceprevention/suicide/statistics/rates03.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Provider Education &amp; Suicide Prevention</a:t>
            </a:r>
            <a:endParaRPr lang="en-US" dirty="0"/>
          </a:p>
        </p:txBody>
      </p:sp>
      <p:sp>
        <p:nvSpPr>
          <p:cNvPr id="3" name="Subtitle 2"/>
          <p:cNvSpPr>
            <a:spLocks noGrp="1"/>
          </p:cNvSpPr>
          <p:nvPr>
            <p:ph type="subTitle" idx="1"/>
          </p:nvPr>
        </p:nvSpPr>
        <p:spPr/>
        <p:txBody>
          <a:bodyPr/>
          <a:lstStyle/>
          <a:p>
            <a:r>
              <a:rPr lang="en-US" dirty="0" smtClean="0"/>
              <a:t>GNUR 8610</a:t>
            </a:r>
          </a:p>
          <a:p>
            <a:r>
              <a:rPr lang="en-US" dirty="0" smtClean="0"/>
              <a:t>Stacey Lambour, RN, BSN</a:t>
            </a:r>
            <a:endParaRPr lang="en-US" dirty="0"/>
          </a:p>
        </p:txBody>
      </p:sp>
    </p:spTree>
    <p:extLst>
      <p:ext uri="{BB962C8B-B14F-4D97-AF65-F5344CB8AC3E}">
        <p14:creationId xmlns:p14="http://schemas.microsoft.com/office/powerpoint/2010/main" val="3191764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Provider Education</a:t>
            </a:r>
            <a:endParaRPr lang="en-US" dirty="0"/>
          </a:p>
        </p:txBody>
      </p:sp>
      <p:sp>
        <p:nvSpPr>
          <p:cNvPr id="3" name="Content Placeholder 2"/>
          <p:cNvSpPr>
            <a:spLocks noGrp="1"/>
          </p:cNvSpPr>
          <p:nvPr>
            <p:ph sz="quarter" idx="13"/>
          </p:nvPr>
        </p:nvSpPr>
        <p:spPr/>
        <p:txBody>
          <a:bodyPr/>
          <a:lstStyle/>
          <a:p>
            <a:r>
              <a:rPr lang="en-US" dirty="0" smtClean="0"/>
              <a:t>70 % of the adolescent population are seen by PCP</a:t>
            </a:r>
          </a:p>
          <a:p>
            <a:r>
              <a:rPr lang="en-US" dirty="0" smtClean="0"/>
              <a:t>Most are not regularly screened for mental </a:t>
            </a:r>
            <a:r>
              <a:rPr lang="en-US" dirty="0"/>
              <a:t>h</a:t>
            </a:r>
            <a:r>
              <a:rPr lang="en-US" dirty="0" smtClean="0"/>
              <a:t>ealth conditions</a:t>
            </a:r>
            <a:endParaRPr lang="en-US" dirty="0"/>
          </a:p>
        </p:txBody>
      </p:sp>
      <p:sp>
        <p:nvSpPr>
          <p:cNvPr id="4" name="Content Placeholder 3"/>
          <p:cNvSpPr>
            <a:spLocks noGrp="1"/>
          </p:cNvSpPr>
          <p:nvPr>
            <p:ph sz="quarter" idx="14"/>
          </p:nvPr>
        </p:nvSpPr>
        <p:spPr/>
        <p:txBody>
          <a:bodyPr>
            <a:normAutofit fontScale="92500" lnSpcReduction="20000"/>
          </a:bodyPr>
          <a:lstStyle/>
          <a:p>
            <a:r>
              <a:rPr lang="en-US" dirty="0" smtClean="0"/>
              <a:t>Many </a:t>
            </a:r>
            <a:r>
              <a:rPr lang="en-US" dirty="0"/>
              <a:t>m</a:t>
            </a:r>
            <a:r>
              <a:rPr lang="en-US" dirty="0" smtClean="0"/>
              <a:t>ental health conditions begin show symptoms in adolescents</a:t>
            </a:r>
          </a:p>
          <a:p>
            <a:r>
              <a:rPr lang="en-US" dirty="0" smtClean="0"/>
              <a:t>Several Medical Advisory Committees recommend regular mental health screening, diagnosing &amp; treatment  in Primary Care</a:t>
            </a:r>
            <a:endParaRPr lang="en-US" dirty="0"/>
          </a:p>
        </p:txBody>
      </p:sp>
      <p:sp>
        <p:nvSpPr>
          <p:cNvPr id="6" name="Rectangle 5"/>
          <p:cNvSpPr/>
          <p:nvPr/>
        </p:nvSpPr>
        <p:spPr>
          <a:xfrm>
            <a:off x="467975" y="6112060"/>
            <a:ext cx="1732716" cy="276999"/>
          </a:xfrm>
          <a:prstGeom prst="rect">
            <a:avLst/>
          </a:prstGeom>
        </p:spPr>
        <p:txBody>
          <a:bodyPr wrap="none">
            <a:spAutoFit/>
          </a:bodyPr>
          <a:lstStyle/>
          <a:p>
            <a:r>
              <a:rPr lang="en-US" sz="1200" dirty="0"/>
              <a:t>(</a:t>
            </a:r>
            <a:r>
              <a:rPr lang="en-US" sz="1200" dirty="0" err="1"/>
              <a:t>Fallucco</a:t>
            </a:r>
            <a:r>
              <a:rPr lang="en-US" sz="1200" dirty="0"/>
              <a:t> et al, 2012</a:t>
            </a:r>
            <a:r>
              <a:rPr lang="en-US" sz="1200" dirty="0" smtClean="0"/>
              <a:t>) </a:t>
            </a:r>
            <a:endParaRPr lang="en-US" sz="1200" dirty="0"/>
          </a:p>
        </p:txBody>
      </p:sp>
    </p:spTree>
    <p:extLst>
      <p:ext uri="{BB962C8B-B14F-4D97-AF65-F5344CB8AC3E}">
        <p14:creationId xmlns:p14="http://schemas.microsoft.com/office/powerpoint/2010/main" val="1998146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Belief Model</a:t>
            </a:r>
            <a:endParaRPr lang="en-US" dirty="0"/>
          </a:p>
        </p:txBody>
      </p:sp>
      <p:sp>
        <p:nvSpPr>
          <p:cNvPr id="3" name="Content Placeholder 2"/>
          <p:cNvSpPr>
            <a:spLocks noGrp="1"/>
          </p:cNvSpPr>
          <p:nvPr>
            <p:ph sz="quarter" idx="13"/>
          </p:nvPr>
        </p:nvSpPr>
        <p:spPr/>
        <p:txBody>
          <a:bodyPr/>
          <a:lstStyle/>
          <a:p>
            <a:r>
              <a:rPr lang="en-US" dirty="0" smtClean="0"/>
              <a:t>Asserts that many factors are involved in an individuals motivation to change a behavior</a:t>
            </a:r>
            <a:endParaRPr lang="en-US" dirty="0"/>
          </a:p>
        </p:txBody>
      </p:sp>
      <p:sp>
        <p:nvSpPr>
          <p:cNvPr id="4" name="Content Placeholder 3"/>
          <p:cNvSpPr>
            <a:spLocks noGrp="1"/>
          </p:cNvSpPr>
          <p:nvPr>
            <p:ph sz="quarter" idx="14"/>
          </p:nvPr>
        </p:nvSpPr>
        <p:spPr/>
        <p:txBody>
          <a:bodyPr>
            <a:normAutofit/>
          </a:bodyPr>
          <a:lstStyle/>
          <a:p>
            <a:r>
              <a:rPr lang="en-US" dirty="0" smtClean="0"/>
              <a:t>Factors Involved</a:t>
            </a:r>
          </a:p>
          <a:p>
            <a:pPr lvl="1"/>
            <a:r>
              <a:rPr lang="en-US" dirty="0" smtClean="0"/>
              <a:t>Perceived Susceptibility</a:t>
            </a:r>
          </a:p>
          <a:p>
            <a:pPr lvl="1"/>
            <a:r>
              <a:rPr lang="en-US" dirty="0" smtClean="0"/>
              <a:t>Perceived Severity</a:t>
            </a:r>
          </a:p>
          <a:p>
            <a:pPr lvl="1"/>
            <a:r>
              <a:rPr lang="en-US" dirty="0" smtClean="0"/>
              <a:t>Perceived Benefit</a:t>
            </a:r>
          </a:p>
          <a:p>
            <a:pPr lvl="1"/>
            <a:r>
              <a:rPr lang="en-US" dirty="0" smtClean="0"/>
              <a:t>Perceived Barriers</a:t>
            </a:r>
          </a:p>
          <a:p>
            <a:pPr lvl="1"/>
            <a:r>
              <a:rPr lang="en-US" dirty="0" smtClean="0"/>
              <a:t>Cue to Action</a:t>
            </a:r>
          </a:p>
          <a:p>
            <a:pPr lvl="1"/>
            <a:r>
              <a:rPr lang="en-US" dirty="0" smtClean="0"/>
              <a:t>Self Efficacy</a:t>
            </a:r>
            <a:endParaRPr lang="en-US" dirty="0"/>
          </a:p>
        </p:txBody>
      </p:sp>
    </p:spTree>
    <p:extLst>
      <p:ext uri="{BB962C8B-B14F-4D97-AF65-F5344CB8AC3E}">
        <p14:creationId xmlns:p14="http://schemas.microsoft.com/office/powerpoint/2010/main" val="1583366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89" y="1027664"/>
            <a:ext cx="7227465" cy="1143000"/>
          </a:xfrm>
        </p:spPr>
        <p:txBody>
          <a:bodyPr>
            <a:normAutofit fontScale="90000"/>
          </a:bodyPr>
          <a:lstStyle/>
          <a:p>
            <a:r>
              <a:rPr lang="en-US" dirty="0" smtClean="0"/>
              <a:t>Using the Health Belief Model to Influence Physicians Behavior </a:t>
            </a:r>
            <a:endParaRPr lang="en-US" dirty="0"/>
          </a:p>
        </p:txBody>
      </p:sp>
      <p:sp>
        <p:nvSpPr>
          <p:cNvPr id="3" name="Content Placeholder 2"/>
          <p:cNvSpPr>
            <a:spLocks noGrp="1"/>
          </p:cNvSpPr>
          <p:nvPr>
            <p:ph sz="quarter" idx="13"/>
          </p:nvPr>
        </p:nvSpPr>
        <p:spPr/>
        <p:txBody>
          <a:bodyPr/>
          <a:lstStyle/>
          <a:p>
            <a:r>
              <a:rPr lang="en-US" dirty="0" smtClean="0"/>
              <a:t>Overall Goal</a:t>
            </a:r>
          </a:p>
          <a:p>
            <a:pPr marL="68580" indent="0">
              <a:buNone/>
            </a:pPr>
            <a:r>
              <a:rPr lang="en-US" dirty="0" smtClean="0"/>
              <a:t>Decrease rates of adolescent suicide and suicide attempts by increasing </a:t>
            </a:r>
            <a:r>
              <a:rPr lang="en-US" dirty="0"/>
              <a:t>P</a:t>
            </a:r>
            <a:r>
              <a:rPr lang="en-US" dirty="0" smtClean="0"/>
              <a:t>rovider screening and treatment of mental health conditions</a:t>
            </a:r>
            <a:endParaRPr lang="en-US" dirty="0"/>
          </a:p>
        </p:txBody>
      </p:sp>
      <p:sp>
        <p:nvSpPr>
          <p:cNvPr id="4" name="Content Placeholder 3"/>
          <p:cNvSpPr>
            <a:spLocks noGrp="1"/>
          </p:cNvSpPr>
          <p:nvPr>
            <p:ph sz="quarter" idx="14"/>
          </p:nvPr>
        </p:nvSpPr>
        <p:spPr/>
        <p:txBody>
          <a:bodyPr>
            <a:normAutofit fontScale="92500" lnSpcReduction="10000"/>
          </a:bodyPr>
          <a:lstStyle/>
          <a:p>
            <a:r>
              <a:rPr lang="en-US" dirty="0" smtClean="0"/>
              <a:t>Goal 1:</a:t>
            </a:r>
          </a:p>
          <a:p>
            <a:pPr marL="365760" lvl="1" indent="0">
              <a:buNone/>
            </a:pPr>
            <a:r>
              <a:rPr lang="en-US" dirty="0" smtClean="0"/>
              <a:t>Increasing </a:t>
            </a:r>
            <a:r>
              <a:rPr lang="en-US" dirty="0"/>
              <a:t>Provider </a:t>
            </a:r>
            <a:r>
              <a:rPr lang="en-US" dirty="0" smtClean="0"/>
              <a:t>mental health screening by 20%</a:t>
            </a:r>
          </a:p>
          <a:p>
            <a:r>
              <a:rPr lang="en-US" dirty="0" smtClean="0"/>
              <a:t>Goal 2:</a:t>
            </a:r>
          </a:p>
          <a:p>
            <a:pPr marL="365760" lvl="1" indent="0">
              <a:buNone/>
            </a:pPr>
            <a:r>
              <a:rPr lang="en-US" dirty="0" smtClean="0"/>
              <a:t>Increase the  </a:t>
            </a:r>
            <a:r>
              <a:rPr lang="en-US" dirty="0"/>
              <a:t>treatment of mental health conditions </a:t>
            </a:r>
            <a:r>
              <a:rPr lang="en-US" dirty="0" smtClean="0"/>
              <a:t>by  </a:t>
            </a:r>
            <a:r>
              <a:rPr lang="en-US" dirty="0"/>
              <a:t>increasing provider mental health education. </a:t>
            </a:r>
          </a:p>
          <a:p>
            <a:endParaRPr lang="en-US" dirty="0"/>
          </a:p>
        </p:txBody>
      </p:sp>
    </p:spTree>
    <p:extLst>
      <p:ext uri="{BB962C8B-B14F-4D97-AF65-F5344CB8AC3E}">
        <p14:creationId xmlns:p14="http://schemas.microsoft.com/office/powerpoint/2010/main" val="1455575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43489" y="1027664"/>
            <a:ext cx="7294301" cy="1143000"/>
          </a:xfrm>
        </p:spPr>
        <p:txBody>
          <a:bodyPr>
            <a:normAutofit fontScale="90000"/>
          </a:bodyPr>
          <a:lstStyle/>
          <a:p>
            <a:r>
              <a:rPr lang="en-US" dirty="0"/>
              <a:t>Using the Health Belief Model to Influence Physicians Behavior </a:t>
            </a:r>
          </a:p>
        </p:txBody>
      </p:sp>
      <p:sp>
        <p:nvSpPr>
          <p:cNvPr id="6" name="Content Placeholder 5"/>
          <p:cNvSpPr>
            <a:spLocks noGrp="1"/>
          </p:cNvSpPr>
          <p:nvPr>
            <p:ph idx="1"/>
          </p:nvPr>
        </p:nvSpPr>
        <p:spPr/>
        <p:txBody>
          <a:bodyPr>
            <a:normAutofit lnSpcReduction="10000"/>
          </a:bodyPr>
          <a:lstStyle/>
          <a:p>
            <a:r>
              <a:rPr lang="en-US" dirty="0" smtClean="0"/>
              <a:t>Goal 1a: Increase provider perceived susceptibility </a:t>
            </a:r>
            <a:r>
              <a:rPr lang="en-US" dirty="0" err="1" smtClean="0"/>
              <a:t>vis</a:t>
            </a:r>
            <a:r>
              <a:rPr lang="en-US" dirty="0" smtClean="0"/>
              <a:t> </a:t>
            </a:r>
            <a:r>
              <a:rPr lang="en-US" dirty="0" err="1" smtClean="0"/>
              <a:t>à</a:t>
            </a:r>
            <a:r>
              <a:rPr lang="en-US" dirty="0" smtClean="0"/>
              <a:t> </a:t>
            </a:r>
            <a:r>
              <a:rPr lang="en-US" dirty="0" err="1" smtClean="0"/>
              <a:t>vis</a:t>
            </a:r>
            <a:r>
              <a:rPr lang="en-US" dirty="0" smtClean="0"/>
              <a:t> client’s susceptibility</a:t>
            </a:r>
          </a:p>
          <a:p>
            <a:r>
              <a:rPr lang="en-US" dirty="0" smtClean="0"/>
              <a:t>Goal1b: </a:t>
            </a:r>
            <a:r>
              <a:rPr lang="en-US" dirty="0"/>
              <a:t>Increase provider perceived </a:t>
            </a:r>
            <a:r>
              <a:rPr lang="en-US" dirty="0" smtClean="0"/>
              <a:t>severity </a:t>
            </a:r>
            <a:r>
              <a:rPr lang="en-US" dirty="0" err="1"/>
              <a:t>vis</a:t>
            </a:r>
            <a:r>
              <a:rPr lang="en-US" dirty="0"/>
              <a:t> </a:t>
            </a:r>
            <a:r>
              <a:rPr lang="en-US" dirty="0" err="1"/>
              <a:t>à</a:t>
            </a:r>
            <a:r>
              <a:rPr lang="en-US" dirty="0"/>
              <a:t> </a:t>
            </a:r>
            <a:r>
              <a:rPr lang="en-US" dirty="0" err="1"/>
              <a:t>vis</a:t>
            </a:r>
            <a:r>
              <a:rPr lang="en-US" dirty="0"/>
              <a:t> </a:t>
            </a:r>
            <a:r>
              <a:rPr lang="en-US" dirty="0" smtClean="0"/>
              <a:t>client population severity</a:t>
            </a:r>
            <a:endParaRPr lang="en-US" dirty="0"/>
          </a:p>
          <a:p>
            <a:r>
              <a:rPr lang="en-US" dirty="0" smtClean="0"/>
              <a:t>Goal1c: </a:t>
            </a:r>
            <a:r>
              <a:rPr lang="en-US" dirty="0"/>
              <a:t>Increase provider perceived </a:t>
            </a:r>
            <a:r>
              <a:rPr lang="en-US" dirty="0" smtClean="0"/>
              <a:t>benefit </a:t>
            </a:r>
            <a:r>
              <a:rPr lang="en-US" dirty="0" err="1"/>
              <a:t>vis</a:t>
            </a:r>
            <a:r>
              <a:rPr lang="en-US" dirty="0"/>
              <a:t> </a:t>
            </a:r>
            <a:r>
              <a:rPr lang="en-US" dirty="0" err="1"/>
              <a:t>à</a:t>
            </a:r>
            <a:r>
              <a:rPr lang="en-US" dirty="0"/>
              <a:t> </a:t>
            </a:r>
            <a:r>
              <a:rPr lang="en-US" dirty="0" err="1"/>
              <a:t>vis</a:t>
            </a:r>
            <a:r>
              <a:rPr lang="en-US" dirty="0"/>
              <a:t> client’s </a:t>
            </a:r>
            <a:r>
              <a:rPr lang="en-US" dirty="0" smtClean="0"/>
              <a:t>benefit</a:t>
            </a:r>
          </a:p>
          <a:p>
            <a:r>
              <a:rPr lang="en-US" dirty="0" smtClean="0"/>
              <a:t>Goal 1d: Decrease provider barriers </a:t>
            </a:r>
          </a:p>
          <a:p>
            <a:r>
              <a:rPr lang="en-US" dirty="0" smtClean="0"/>
              <a:t>Goal 1e: Increase provider cues to action</a:t>
            </a:r>
          </a:p>
          <a:p>
            <a:r>
              <a:rPr lang="en-US" dirty="0" smtClean="0"/>
              <a:t>Goal 1f: Increase provider self efficacy</a:t>
            </a:r>
            <a:endParaRPr lang="en-US" dirty="0"/>
          </a:p>
          <a:p>
            <a:endParaRPr lang="en-US" dirty="0"/>
          </a:p>
        </p:txBody>
      </p:sp>
    </p:spTree>
    <p:extLst>
      <p:ext uri="{BB962C8B-B14F-4D97-AF65-F5344CB8AC3E}">
        <p14:creationId xmlns:p14="http://schemas.microsoft.com/office/powerpoint/2010/main" val="4005777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Goal 1a: Increase provider perceived </a:t>
            </a:r>
            <a:r>
              <a:rPr lang="en-US" dirty="0" smtClean="0"/>
              <a:t>susceptibility</a:t>
            </a:r>
            <a:endParaRPr lang="en-US" dirty="0"/>
          </a:p>
        </p:txBody>
      </p:sp>
      <p:sp>
        <p:nvSpPr>
          <p:cNvPr id="4" name="Content Placeholder 3"/>
          <p:cNvSpPr>
            <a:spLocks noGrp="1"/>
          </p:cNvSpPr>
          <p:nvPr>
            <p:ph sz="quarter" idx="13"/>
          </p:nvPr>
        </p:nvSpPr>
        <p:spPr/>
        <p:txBody>
          <a:bodyPr>
            <a:normAutofit lnSpcReduction="10000"/>
          </a:bodyPr>
          <a:lstStyle/>
          <a:p>
            <a:r>
              <a:rPr lang="en-US" dirty="0" smtClean="0"/>
              <a:t>Perceived Severity refers to the degree to which an individual feels he of she is susceptible to the health condition</a:t>
            </a:r>
          </a:p>
          <a:p>
            <a:r>
              <a:rPr lang="en-US" dirty="0" smtClean="0"/>
              <a:t>This must be addressed via patients</a:t>
            </a:r>
            <a:endParaRPr lang="en-US" dirty="0"/>
          </a:p>
        </p:txBody>
      </p:sp>
      <p:sp>
        <p:nvSpPr>
          <p:cNvPr id="5" name="Content Placeholder 4"/>
          <p:cNvSpPr>
            <a:spLocks noGrp="1"/>
          </p:cNvSpPr>
          <p:nvPr>
            <p:ph sz="quarter" idx="14"/>
          </p:nvPr>
        </p:nvSpPr>
        <p:spPr/>
        <p:txBody>
          <a:bodyPr>
            <a:normAutofit fontScale="85000" lnSpcReduction="20000"/>
          </a:bodyPr>
          <a:lstStyle/>
          <a:p>
            <a:r>
              <a:rPr lang="en-US" dirty="0" smtClean="0"/>
              <a:t>1:5 children have a mental health condition (MHC)</a:t>
            </a:r>
          </a:p>
          <a:p>
            <a:r>
              <a:rPr lang="en-US" dirty="0" smtClean="0"/>
              <a:t>34%-41% of Primary care patients have diagnosed MHC</a:t>
            </a:r>
          </a:p>
          <a:p>
            <a:r>
              <a:rPr lang="en-US" dirty="0" smtClean="0"/>
              <a:t>Over 40% originally seek treatment with PCP</a:t>
            </a:r>
          </a:p>
          <a:p>
            <a:r>
              <a:rPr lang="en-US" dirty="0" smtClean="0"/>
              <a:t>80% of children who need mental health services do not receive them</a:t>
            </a:r>
            <a:endParaRPr lang="en-US" dirty="0"/>
          </a:p>
        </p:txBody>
      </p:sp>
      <p:sp>
        <p:nvSpPr>
          <p:cNvPr id="3" name="TextBox 2"/>
          <p:cNvSpPr txBox="1"/>
          <p:nvPr/>
        </p:nvSpPr>
        <p:spPr>
          <a:xfrm>
            <a:off x="496558" y="6085200"/>
            <a:ext cx="2912776" cy="276999"/>
          </a:xfrm>
          <a:prstGeom prst="rect">
            <a:avLst/>
          </a:prstGeom>
          <a:noFill/>
        </p:spPr>
        <p:txBody>
          <a:bodyPr wrap="square" rtlCol="0">
            <a:spAutoFit/>
          </a:bodyPr>
          <a:lstStyle/>
          <a:p>
            <a:r>
              <a:rPr lang="en-US" sz="1200" dirty="0" smtClean="0"/>
              <a:t>(</a:t>
            </a:r>
            <a:r>
              <a:rPr lang="en-US" sz="1200" dirty="0" err="1" smtClean="0"/>
              <a:t>Lutifiyya</a:t>
            </a:r>
            <a:r>
              <a:rPr lang="en-US" sz="1200" dirty="0" smtClean="0"/>
              <a:t>, et al, 2012)</a:t>
            </a:r>
            <a:endParaRPr lang="en-US" sz="1200" dirty="0"/>
          </a:p>
        </p:txBody>
      </p:sp>
    </p:spTree>
    <p:extLst>
      <p:ext uri="{BB962C8B-B14F-4D97-AF65-F5344CB8AC3E}">
        <p14:creationId xmlns:p14="http://schemas.microsoft.com/office/powerpoint/2010/main" val="759298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Goal1b: Increase provider perceived </a:t>
            </a:r>
            <a:r>
              <a:rPr lang="en-US" dirty="0" smtClean="0"/>
              <a:t>severity</a:t>
            </a:r>
            <a:endParaRPr lang="en-US" dirty="0"/>
          </a:p>
        </p:txBody>
      </p:sp>
      <p:sp>
        <p:nvSpPr>
          <p:cNvPr id="4" name="Content Placeholder 3"/>
          <p:cNvSpPr>
            <a:spLocks noGrp="1"/>
          </p:cNvSpPr>
          <p:nvPr>
            <p:ph sz="quarter" idx="13"/>
          </p:nvPr>
        </p:nvSpPr>
        <p:spPr/>
        <p:txBody>
          <a:bodyPr/>
          <a:lstStyle/>
          <a:p>
            <a:r>
              <a:rPr lang="en-US" dirty="0" smtClean="0"/>
              <a:t>Perceived Severity refers to how severe the provider perceives the health outcome to be</a:t>
            </a:r>
          </a:p>
          <a:p>
            <a:endParaRPr lang="en-US" dirty="0"/>
          </a:p>
        </p:txBody>
      </p:sp>
      <p:sp>
        <p:nvSpPr>
          <p:cNvPr id="5" name="Content Placeholder 4"/>
          <p:cNvSpPr>
            <a:spLocks noGrp="1"/>
          </p:cNvSpPr>
          <p:nvPr>
            <p:ph sz="quarter" idx="14"/>
          </p:nvPr>
        </p:nvSpPr>
        <p:spPr/>
        <p:txBody>
          <a:bodyPr>
            <a:normAutofit fontScale="92500" lnSpcReduction="10000"/>
          </a:bodyPr>
          <a:lstStyle/>
          <a:p>
            <a:r>
              <a:rPr lang="en-US" dirty="0" smtClean="0"/>
              <a:t>Median age of onset for depression is 14</a:t>
            </a:r>
          </a:p>
          <a:p>
            <a:r>
              <a:rPr lang="en-US" dirty="0" smtClean="0"/>
              <a:t>Median age of anxiety is 11</a:t>
            </a:r>
          </a:p>
          <a:p>
            <a:r>
              <a:rPr lang="en-US" dirty="0" smtClean="0"/>
              <a:t>In one PC office 8.5% of adolescents had one of the disorders</a:t>
            </a:r>
          </a:p>
          <a:p>
            <a:r>
              <a:rPr lang="en-US" dirty="0" smtClean="0"/>
              <a:t>Only 22% of the 8.5% where screened or treated</a:t>
            </a:r>
            <a:endParaRPr lang="en-US" dirty="0"/>
          </a:p>
        </p:txBody>
      </p:sp>
      <p:sp>
        <p:nvSpPr>
          <p:cNvPr id="3" name="TextBox 2"/>
          <p:cNvSpPr txBox="1"/>
          <p:nvPr/>
        </p:nvSpPr>
        <p:spPr>
          <a:xfrm>
            <a:off x="462629" y="6139735"/>
            <a:ext cx="3154668" cy="276999"/>
          </a:xfrm>
          <a:prstGeom prst="rect">
            <a:avLst/>
          </a:prstGeom>
          <a:noFill/>
        </p:spPr>
        <p:txBody>
          <a:bodyPr wrap="square" rtlCol="0">
            <a:spAutoFit/>
          </a:bodyPr>
          <a:lstStyle/>
          <a:p>
            <a:r>
              <a:rPr lang="en-US" sz="1200" dirty="0" smtClean="0"/>
              <a:t>(Dumont &amp; Olsen,  2012)</a:t>
            </a:r>
            <a:endParaRPr lang="en-US" sz="1200" dirty="0"/>
          </a:p>
        </p:txBody>
      </p:sp>
    </p:spTree>
    <p:extLst>
      <p:ext uri="{BB962C8B-B14F-4D97-AF65-F5344CB8AC3E}">
        <p14:creationId xmlns:p14="http://schemas.microsoft.com/office/powerpoint/2010/main" val="17592567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Goal1c: Increase provider perceived benefit </a:t>
            </a:r>
          </a:p>
        </p:txBody>
      </p:sp>
      <p:sp>
        <p:nvSpPr>
          <p:cNvPr id="4" name="Content Placeholder 3"/>
          <p:cNvSpPr>
            <a:spLocks noGrp="1"/>
          </p:cNvSpPr>
          <p:nvPr>
            <p:ph sz="quarter" idx="13"/>
          </p:nvPr>
        </p:nvSpPr>
        <p:spPr/>
        <p:txBody>
          <a:bodyPr/>
          <a:lstStyle/>
          <a:p>
            <a:r>
              <a:rPr lang="en-US" dirty="0" smtClean="0"/>
              <a:t>Perceived benefit refers to the positive outcome that occurs if and when the individual decides to implement a preventative action</a:t>
            </a:r>
            <a:endParaRPr lang="en-US" dirty="0"/>
          </a:p>
        </p:txBody>
      </p:sp>
      <p:sp>
        <p:nvSpPr>
          <p:cNvPr id="5" name="Content Placeholder 4"/>
          <p:cNvSpPr>
            <a:spLocks noGrp="1"/>
          </p:cNvSpPr>
          <p:nvPr>
            <p:ph sz="quarter" idx="14"/>
          </p:nvPr>
        </p:nvSpPr>
        <p:spPr/>
        <p:txBody>
          <a:bodyPr>
            <a:normAutofit fontScale="92500" lnSpcReduction="10000"/>
          </a:bodyPr>
          <a:lstStyle/>
          <a:p>
            <a:r>
              <a:rPr lang="en-US" dirty="0" smtClean="0"/>
              <a:t>50 % of lifelong MI start by age 14. </a:t>
            </a:r>
          </a:p>
          <a:p>
            <a:r>
              <a:rPr lang="en-US" dirty="0" smtClean="0"/>
              <a:t>Missing the first signs &amp; symptoms can result in  lifelong disability</a:t>
            </a:r>
          </a:p>
          <a:p>
            <a:r>
              <a:rPr lang="en-US" dirty="0" smtClean="0"/>
              <a:t>The average adult is diagnosed 10 years after the mental illness began</a:t>
            </a:r>
          </a:p>
          <a:p>
            <a:endParaRPr lang="en-US" dirty="0"/>
          </a:p>
        </p:txBody>
      </p:sp>
      <p:sp>
        <p:nvSpPr>
          <p:cNvPr id="3" name="TextBox 2"/>
          <p:cNvSpPr txBox="1"/>
          <p:nvPr/>
        </p:nvSpPr>
        <p:spPr>
          <a:xfrm>
            <a:off x="469028" y="6182109"/>
            <a:ext cx="1914974" cy="276999"/>
          </a:xfrm>
          <a:prstGeom prst="rect">
            <a:avLst/>
          </a:prstGeom>
          <a:noFill/>
        </p:spPr>
        <p:txBody>
          <a:bodyPr wrap="square" rtlCol="0">
            <a:spAutoFit/>
          </a:bodyPr>
          <a:lstStyle/>
          <a:p>
            <a:r>
              <a:rPr lang="en-US" sz="1200" dirty="0" smtClean="0"/>
              <a:t>(Jackson, 2011)</a:t>
            </a:r>
            <a:endParaRPr lang="en-US" sz="1200" dirty="0"/>
          </a:p>
        </p:txBody>
      </p:sp>
    </p:spTree>
    <p:extLst>
      <p:ext uri="{BB962C8B-B14F-4D97-AF65-F5344CB8AC3E}">
        <p14:creationId xmlns:p14="http://schemas.microsoft.com/office/powerpoint/2010/main" val="41046014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Goal 1d: Decrease provider barriers </a:t>
            </a:r>
          </a:p>
        </p:txBody>
      </p:sp>
      <p:sp>
        <p:nvSpPr>
          <p:cNvPr id="4" name="Content Placeholder 3"/>
          <p:cNvSpPr>
            <a:spLocks noGrp="1"/>
          </p:cNvSpPr>
          <p:nvPr>
            <p:ph sz="quarter" idx="13"/>
          </p:nvPr>
        </p:nvSpPr>
        <p:spPr/>
        <p:txBody>
          <a:bodyPr/>
          <a:lstStyle/>
          <a:p>
            <a:r>
              <a:rPr lang="en-US" dirty="0" smtClean="0"/>
              <a:t>Perceived barriers are what the individuals believes is preventing them from adapting a different behavior</a:t>
            </a:r>
            <a:endParaRPr lang="en-US" dirty="0"/>
          </a:p>
        </p:txBody>
      </p:sp>
      <p:sp>
        <p:nvSpPr>
          <p:cNvPr id="5" name="Content Placeholder 4"/>
          <p:cNvSpPr>
            <a:spLocks noGrp="1"/>
          </p:cNvSpPr>
          <p:nvPr>
            <p:ph sz="quarter" idx="14"/>
          </p:nvPr>
        </p:nvSpPr>
        <p:spPr/>
        <p:txBody>
          <a:bodyPr>
            <a:normAutofit fontScale="92500" lnSpcReduction="20000"/>
          </a:bodyPr>
          <a:lstStyle/>
          <a:p>
            <a:r>
              <a:rPr lang="en-US" dirty="0" smtClean="0"/>
              <a:t>Perceived barriers to implementing guidelines include:</a:t>
            </a:r>
          </a:p>
          <a:p>
            <a:pPr lvl="1"/>
            <a:r>
              <a:rPr lang="en-US" dirty="0" smtClean="0"/>
              <a:t>Lack of awareness</a:t>
            </a:r>
          </a:p>
          <a:p>
            <a:pPr lvl="1"/>
            <a:r>
              <a:rPr lang="en-US" dirty="0" smtClean="0"/>
              <a:t>Lack of familiarity</a:t>
            </a:r>
          </a:p>
          <a:p>
            <a:pPr lvl="1"/>
            <a:r>
              <a:rPr lang="en-US" dirty="0" smtClean="0"/>
              <a:t>Lack of agreement</a:t>
            </a:r>
          </a:p>
          <a:p>
            <a:pPr lvl="1"/>
            <a:r>
              <a:rPr lang="en-US" dirty="0" smtClean="0"/>
              <a:t>Lack of self efficacy</a:t>
            </a:r>
          </a:p>
          <a:p>
            <a:pPr lvl="1"/>
            <a:r>
              <a:rPr lang="en-US" dirty="0" smtClean="0"/>
              <a:t>Lack of outcome expectancy</a:t>
            </a:r>
          </a:p>
          <a:p>
            <a:pPr lvl="1"/>
            <a:r>
              <a:rPr lang="en-US" dirty="0" smtClean="0"/>
              <a:t>Inertia of previous practice</a:t>
            </a:r>
            <a:endParaRPr lang="en-US" dirty="0"/>
          </a:p>
        </p:txBody>
      </p:sp>
      <p:sp>
        <p:nvSpPr>
          <p:cNvPr id="3" name="TextBox 2"/>
          <p:cNvSpPr txBox="1"/>
          <p:nvPr/>
        </p:nvSpPr>
        <p:spPr>
          <a:xfrm>
            <a:off x="645044" y="6017602"/>
            <a:ext cx="2852303" cy="276999"/>
          </a:xfrm>
          <a:prstGeom prst="rect">
            <a:avLst/>
          </a:prstGeom>
          <a:noFill/>
        </p:spPr>
        <p:txBody>
          <a:bodyPr wrap="square" rtlCol="0">
            <a:spAutoFit/>
          </a:bodyPr>
          <a:lstStyle/>
          <a:p>
            <a:r>
              <a:rPr lang="en-US" sz="1200" dirty="0" smtClean="0"/>
              <a:t>(Cabana et al., 1999)</a:t>
            </a:r>
            <a:endParaRPr lang="en-US" sz="1200" dirty="0"/>
          </a:p>
        </p:txBody>
      </p:sp>
    </p:spTree>
    <p:extLst>
      <p:ext uri="{BB962C8B-B14F-4D97-AF65-F5344CB8AC3E}">
        <p14:creationId xmlns:p14="http://schemas.microsoft.com/office/powerpoint/2010/main" val="1101259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Goal 1e: Increase provider cues to </a:t>
            </a:r>
            <a:r>
              <a:rPr lang="en-US" dirty="0" smtClean="0"/>
              <a:t>action</a:t>
            </a:r>
            <a:endParaRPr lang="en-US" dirty="0"/>
          </a:p>
        </p:txBody>
      </p:sp>
      <p:sp>
        <p:nvSpPr>
          <p:cNvPr id="4" name="Content Placeholder 3"/>
          <p:cNvSpPr>
            <a:spLocks noGrp="1"/>
          </p:cNvSpPr>
          <p:nvPr>
            <p:ph sz="quarter" idx="13"/>
          </p:nvPr>
        </p:nvSpPr>
        <p:spPr/>
        <p:txBody>
          <a:bodyPr/>
          <a:lstStyle/>
          <a:p>
            <a:r>
              <a:rPr lang="en-US" dirty="0" smtClean="0"/>
              <a:t>The cue to action is the external event that motivates an individual to act</a:t>
            </a:r>
            <a:endParaRPr lang="en-US" dirty="0"/>
          </a:p>
        </p:txBody>
      </p:sp>
      <p:sp>
        <p:nvSpPr>
          <p:cNvPr id="5" name="Content Placeholder 4"/>
          <p:cNvSpPr>
            <a:spLocks noGrp="1"/>
          </p:cNvSpPr>
          <p:nvPr>
            <p:ph sz="quarter" idx="14"/>
          </p:nvPr>
        </p:nvSpPr>
        <p:spPr>
          <a:xfrm>
            <a:off x="4645152" y="2313431"/>
            <a:ext cx="3419856" cy="3777574"/>
          </a:xfrm>
        </p:spPr>
        <p:txBody>
          <a:bodyPr>
            <a:normAutofit/>
          </a:bodyPr>
          <a:lstStyle/>
          <a:p>
            <a:r>
              <a:rPr lang="en-US" dirty="0" smtClean="0"/>
              <a:t>Providing clinicians information and education </a:t>
            </a:r>
          </a:p>
          <a:p>
            <a:pPr lvl="1"/>
            <a:r>
              <a:rPr lang="en-US" dirty="0" smtClean="0"/>
              <a:t>Importance of the issue </a:t>
            </a:r>
          </a:p>
          <a:p>
            <a:pPr lvl="1"/>
            <a:r>
              <a:rPr lang="en-US" dirty="0"/>
              <a:t>T</a:t>
            </a:r>
            <a:r>
              <a:rPr lang="en-US" dirty="0" smtClean="0"/>
              <a:t>heir ability to  impact the issues </a:t>
            </a:r>
          </a:p>
          <a:p>
            <a:pPr lvl="1"/>
            <a:r>
              <a:rPr lang="en-US" dirty="0"/>
              <a:t>T</a:t>
            </a:r>
            <a:r>
              <a:rPr lang="en-US" dirty="0" smtClean="0"/>
              <a:t>ools to incorporate skills into practice. </a:t>
            </a:r>
            <a:endParaRPr lang="en-US" dirty="0"/>
          </a:p>
        </p:txBody>
      </p:sp>
    </p:spTree>
    <p:extLst>
      <p:ext uri="{BB962C8B-B14F-4D97-AF65-F5344CB8AC3E}">
        <p14:creationId xmlns:p14="http://schemas.microsoft.com/office/powerpoint/2010/main" val="37113406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Goal 1f: Increase provider self </a:t>
            </a:r>
            <a:r>
              <a:rPr lang="en-US" dirty="0" smtClean="0"/>
              <a:t>efficacy</a:t>
            </a:r>
            <a:endParaRPr lang="en-US" dirty="0"/>
          </a:p>
        </p:txBody>
      </p:sp>
      <p:sp>
        <p:nvSpPr>
          <p:cNvPr id="4" name="Content Placeholder 3"/>
          <p:cNvSpPr>
            <a:spLocks noGrp="1"/>
          </p:cNvSpPr>
          <p:nvPr>
            <p:ph sz="quarter" idx="13"/>
          </p:nvPr>
        </p:nvSpPr>
        <p:spPr/>
        <p:txBody>
          <a:bodyPr/>
          <a:lstStyle/>
          <a:p>
            <a:r>
              <a:rPr lang="en-US" dirty="0" smtClean="0"/>
              <a:t>Self efficacy is the measure of one’s own ability to complete task </a:t>
            </a:r>
            <a:endParaRPr lang="en-US" dirty="0"/>
          </a:p>
        </p:txBody>
      </p:sp>
      <p:sp>
        <p:nvSpPr>
          <p:cNvPr id="5" name="Content Placeholder 4"/>
          <p:cNvSpPr>
            <a:spLocks noGrp="1"/>
          </p:cNvSpPr>
          <p:nvPr>
            <p:ph sz="quarter" idx="14"/>
          </p:nvPr>
        </p:nvSpPr>
        <p:spPr/>
        <p:txBody>
          <a:bodyPr>
            <a:normAutofit fontScale="92500" lnSpcReduction="10000"/>
          </a:bodyPr>
          <a:lstStyle/>
          <a:p>
            <a:r>
              <a:rPr lang="en-US" dirty="0" smtClean="0"/>
              <a:t>Provide education and training to increase the clinicians self efficacy  </a:t>
            </a:r>
          </a:p>
          <a:p>
            <a:pPr lvl="1"/>
            <a:r>
              <a:rPr lang="en-US" dirty="0" smtClean="0"/>
              <a:t>Video Examples</a:t>
            </a:r>
          </a:p>
          <a:p>
            <a:pPr lvl="1"/>
            <a:r>
              <a:rPr lang="en-US" dirty="0" smtClean="0"/>
              <a:t>Face to Face practice</a:t>
            </a:r>
          </a:p>
          <a:p>
            <a:pPr lvl="1"/>
            <a:r>
              <a:rPr lang="en-US" dirty="0" smtClean="0"/>
              <a:t>Scripts</a:t>
            </a:r>
          </a:p>
          <a:p>
            <a:pPr lvl="1"/>
            <a:r>
              <a:rPr lang="en-US" dirty="0" smtClean="0"/>
              <a:t>Feedback</a:t>
            </a:r>
            <a:endParaRPr lang="en-US" dirty="0"/>
          </a:p>
        </p:txBody>
      </p:sp>
    </p:spTree>
    <p:extLst>
      <p:ext uri="{BB962C8B-B14F-4D97-AF65-F5344CB8AC3E}">
        <p14:creationId xmlns:p14="http://schemas.microsoft.com/office/powerpoint/2010/main" val="44891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Health Problem: Teen Suicide </a:t>
            </a:r>
            <a:endParaRPr lang="en-US" dirty="0"/>
          </a:p>
        </p:txBody>
      </p:sp>
      <p:sp>
        <p:nvSpPr>
          <p:cNvPr id="3" name="Content Placeholder 2"/>
          <p:cNvSpPr>
            <a:spLocks noGrp="1"/>
          </p:cNvSpPr>
          <p:nvPr>
            <p:ph sz="quarter" idx="13"/>
          </p:nvPr>
        </p:nvSpPr>
        <p:spPr/>
        <p:txBody>
          <a:bodyPr>
            <a:normAutofit/>
          </a:bodyPr>
          <a:lstStyle/>
          <a:p>
            <a:r>
              <a:rPr lang="en-US" dirty="0" smtClean="0"/>
              <a:t>3</a:t>
            </a:r>
            <a:r>
              <a:rPr lang="en-US" baseline="30000" dirty="0" smtClean="0"/>
              <a:t>rd</a:t>
            </a:r>
            <a:r>
              <a:rPr lang="en-US" dirty="0" smtClean="0"/>
              <a:t> leading cause of death from ages 10-24 years. </a:t>
            </a:r>
          </a:p>
          <a:p>
            <a:r>
              <a:rPr lang="en-US" dirty="0" smtClean="0"/>
              <a:t>In 2004, the suicide  7.32 per 100,000</a:t>
            </a:r>
          </a:p>
          <a:p>
            <a:r>
              <a:rPr lang="en-US" dirty="0" smtClean="0"/>
              <a:t>In 2010 it was 12.1 per 100,000</a:t>
            </a:r>
            <a:endParaRPr lang="en-US" dirty="0"/>
          </a:p>
        </p:txBody>
      </p:sp>
      <p:sp>
        <p:nvSpPr>
          <p:cNvPr id="4" name="Content Placeholder 3"/>
          <p:cNvSpPr>
            <a:spLocks noGrp="1"/>
          </p:cNvSpPr>
          <p:nvPr>
            <p:ph sz="quarter" idx="14"/>
          </p:nvPr>
        </p:nvSpPr>
        <p:spPr/>
        <p:txBody>
          <a:bodyPr>
            <a:normAutofit fontScale="92500" lnSpcReduction="20000"/>
          </a:bodyPr>
          <a:lstStyle/>
          <a:p>
            <a:r>
              <a:rPr lang="en-US" dirty="0" smtClean="0"/>
              <a:t>For adolescents the rate of attempted suicide in 2011 was 2.4 per 100,000</a:t>
            </a:r>
          </a:p>
          <a:p>
            <a:r>
              <a:rPr lang="en-US" dirty="0" smtClean="0"/>
              <a:t>There are over 25 million adolescents in the US</a:t>
            </a:r>
          </a:p>
          <a:p>
            <a:r>
              <a:rPr lang="en-US" dirty="0" smtClean="0"/>
              <a:t>That means over 250,000 suicide attempts will be made per year  by adolescents</a:t>
            </a:r>
            <a:endParaRPr lang="en-US" dirty="0"/>
          </a:p>
        </p:txBody>
      </p:sp>
      <p:sp>
        <p:nvSpPr>
          <p:cNvPr id="6" name="TextBox 5"/>
          <p:cNvSpPr txBox="1"/>
          <p:nvPr/>
        </p:nvSpPr>
        <p:spPr>
          <a:xfrm>
            <a:off x="474946" y="6117938"/>
            <a:ext cx="7506210" cy="276999"/>
          </a:xfrm>
          <a:prstGeom prst="rect">
            <a:avLst/>
          </a:prstGeom>
          <a:noFill/>
        </p:spPr>
        <p:txBody>
          <a:bodyPr wrap="square" rtlCol="0">
            <a:spAutoFit/>
          </a:bodyPr>
          <a:lstStyle/>
          <a:p>
            <a:r>
              <a:rPr lang="en-US" sz="1200" dirty="0" smtClean="0"/>
              <a:t>(Healthy People, 2013; Forum on Child and Family Statistics, 2012)  </a:t>
            </a:r>
            <a:endParaRPr lang="en-US" sz="1200" dirty="0"/>
          </a:p>
        </p:txBody>
      </p:sp>
    </p:spTree>
    <p:extLst>
      <p:ext uri="{BB962C8B-B14F-4D97-AF65-F5344CB8AC3E}">
        <p14:creationId xmlns:p14="http://schemas.microsoft.com/office/powerpoint/2010/main" val="34733749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 </a:t>
            </a:r>
            <a:endParaRPr lang="en-US" dirty="0"/>
          </a:p>
        </p:txBody>
      </p:sp>
      <p:sp>
        <p:nvSpPr>
          <p:cNvPr id="3" name="Content Placeholder 2"/>
          <p:cNvSpPr>
            <a:spLocks noGrp="1"/>
          </p:cNvSpPr>
          <p:nvPr>
            <p:ph sz="quarter" idx="13"/>
          </p:nvPr>
        </p:nvSpPr>
        <p:spPr/>
        <p:txBody>
          <a:bodyPr>
            <a:normAutofit fontScale="92500" lnSpcReduction="10000"/>
          </a:bodyPr>
          <a:lstStyle/>
          <a:p>
            <a:r>
              <a:rPr lang="en-US" dirty="0" smtClean="0"/>
              <a:t>Develop Education program via you tube &amp; PowerPoint to increase and address goals 1a-1f</a:t>
            </a:r>
          </a:p>
          <a:p>
            <a:r>
              <a:rPr lang="en-US" dirty="0" smtClean="0"/>
              <a:t>Education and Training will focus on Mental Health Assessment, Diagnosis and Treatment</a:t>
            </a:r>
          </a:p>
        </p:txBody>
      </p:sp>
      <p:sp>
        <p:nvSpPr>
          <p:cNvPr id="4" name="Content Placeholder 3"/>
          <p:cNvSpPr>
            <a:spLocks noGrp="1"/>
          </p:cNvSpPr>
          <p:nvPr>
            <p:ph sz="quarter" idx="14"/>
          </p:nvPr>
        </p:nvSpPr>
        <p:spPr/>
        <p:txBody>
          <a:bodyPr>
            <a:normAutofit fontScale="92500"/>
          </a:bodyPr>
          <a:lstStyle/>
          <a:p>
            <a:r>
              <a:rPr lang="en-US" dirty="0" smtClean="0"/>
              <a:t>Educational Program will use HBM factors to educate provider</a:t>
            </a:r>
          </a:p>
          <a:p>
            <a:r>
              <a:rPr lang="en-US" dirty="0" smtClean="0"/>
              <a:t>Reach </a:t>
            </a:r>
            <a:r>
              <a:rPr lang="en-US" dirty="0"/>
              <a:t>out to Provider community to encourage participation in Educational Training</a:t>
            </a:r>
          </a:p>
          <a:p>
            <a:pPr marL="68580" indent="0">
              <a:buNone/>
            </a:pPr>
            <a:endParaRPr lang="en-US" dirty="0"/>
          </a:p>
        </p:txBody>
      </p:sp>
    </p:spTree>
    <p:extLst>
      <p:ext uri="{BB962C8B-B14F-4D97-AF65-F5344CB8AC3E}">
        <p14:creationId xmlns:p14="http://schemas.microsoft.com/office/powerpoint/2010/main" val="22392529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sz="quarter" idx="13"/>
          </p:nvPr>
        </p:nvSpPr>
        <p:spPr/>
        <p:txBody>
          <a:bodyPr>
            <a:normAutofit/>
          </a:bodyPr>
          <a:lstStyle/>
          <a:p>
            <a:r>
              <a:rPr lang="en-US" dirty="0" smtClean="0"/>
              <a:t>Clinician Testing</a:t>
            </a:r>
            <a:endParaRPr lang="en-US" dirty="0"/>
          </a:p>
          <a:p>
            <a:pPr lvl="1"/>
            <a:r>
              <a:rPr lang="en-US" dirty="0" smtClean="0"/>
              <a:t>To determine Providers knowledge, comfort and current practice related to  mental health screening and treatment</a:t>
            </a:r>
          </a:p>
        </p:txBody>
      </p:sp>
      <p:sp>
        <p:nvSpPr>
          <p:cNvPr id="4" name="Content Placeholder 3"/>
          <p:cNvSpPr>
            <a:spLocks noGrp="1"/>
          </p:cNvSpPr>
          <p:nvPr>
            <p:ph sz="quarter" idx="14"/>
          </p:nvPr>
        </p:nvSpPr>
        <p:spPr/>
        <p:txBody>
          <a:bodyPr>
            <a:normAutofit/>
          </a:bodyPr>
          <a:lstStyle/>
          <a:p>
            <a:r>
              <a:rPr lang="en-US" dirty="0"/>
              <a:t>Review of Records, to determine rate of mental health screening and treatment before and after training</a:t>
            </a:r>
            <a:r>
              <a:rPr lang="en-US" dirty="0" smtClean="0"/>
              <a:t>.</a:t>
            </a:r>
            <a:endParaRPr lang="en-US" dirty="0"/>
          </a:p>
        </p:txBody>
      </p:sp>
    </p:spTree>
    <p:extLst>
      <p:ext uri="{BB962C8B-B14F-4D97-AF65-F5344CB8AC3E}">
        <p14:creationId xmlns:p14="http://schemas.microsoft.com/office/powerpoint/2010/main" val="35086282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sz="quarter" idx="13"/>
          </p:nvPr>
        </p:nvSpPr>
        <p:spPr>
          <a:xfrm>
            <a:off x="1042416" y="2313431"/>
            <a:ext cx="3419856" cy="3697901"/>
          </a:xfrm>
        </p:spPr>
        <p:txBody>
          <a:bodyPr>
            <a:normAutofit fontScale="92500" lnSpcReduction="10000"/>
          </a:bodyPr>
          <a:lstStyle/>
          <a:p>
            <a:r>
              <a:rPr lang="en-US" dirty="0" smtClean="0"/>
              <a:t>Screening questionnaire for adolescents in practices</a:t>
            </a:r>
          </a:p>
          <a:p>
            <a:pPr lvl="1"/>
            <a:r>
              <a:rPr lang="en-US" dirty="0" smtClean="0"/>
              <a:t>Evaluate and compare the number of adolescents reporting mental health symptoms to the numbers being screened</a:t>
            </a:r>
            <a:endParaRPr lang="en-US" dirty="0"/>
          </a:p>
        </p:txBody>
      </p:sp>
      <p:sp>
        <p:nvSpPr>
          <p:cNvPr id="4" name="Content Placeholder 3"/>
          <p:cNvSpPr>
            <a:spLocks noGrp="1"/>
          </p:cNvSpPr>
          <p:nvPr>
            <p:ph sz="quarter" idx="14"/>
          </p:nvPr>
        </p:nvSpPr>
        <p:spPr>
          <a:xfrm>
            <a:off x="4645152" y="2313430"/>
            <a:ext cx="3419856" cy="3697901"/>
          </a:xfrm>
        </p:spPr>
        <p:txBody>
          <a:bodyPr>
            <a:normAutofit fontScale="92500"/>
          </a:bodyPr>
          <a:lstStyle/>
          <a:p>
            <a:r>
              <a:rPr lang="en-US" dirty="0" smtClean="0"/>
              <a:t>All evaluations should be done </a:t>
            </a:r>
          </a:p>
          <a:p>
            <a:pPr lvl="1"/>
            <a:r>
              <a:rPr lang="en-US" dirty="0" smtClean="0"/>
              <a:t>Prior to Intervention for comparison</a:t>
            </a:r>
          </a:p>
          <a:p>
            <a:pPr lvl="1"/>
            <a:r>
              <a:rPr lang="en-US" dirty="0" smtClean="0"/>
              <a:t>3 &amp; 6 months after intervention to evaluate short term effect </a:t>
            </a:r>
          </a:p>
          <a:p>
            <a:pPr lvl="1"/>
            <a:r>
              <a:rPr lang="en-US" dirty="0"/>
              <a:t>1</a:t>
            </a:r>
            <a:r>
              <a:rPr lang="en-US" dirty="0" smtClean="0"/>
              <a:t>2 months to evaluate sustain effectiveness</a:t>
            </a:r>
            <a:endParaRPr lang="en-US" dirty="0"/>
          </a:p>
        </p:txBody>
      </p:sp>
    </p:spTree>
    <p:extLst>
      <p:ext uri="{BB962C8B-B14F-4D97-AF65-F5344CB8AC3E}">
        <p14:creationId xmlns:p14="http://schemas.microsoft.com/office/powerpoint/2010/main" val="29706990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Cost Estimate</a:t>
            </a:r>
            <a:endParaRPr lang="en-US" dirty="0"/>
          </a:p>
        </p:txBody>
      </p:sp>
      <p:sp>
        <p:nvSpPr>
          <p:cNvPr id="6" name="Content Placeholder 5"/>
          <p:cNvSpPr>
            <a:spLocks noGrp="1"/>
          </p:cNvSpPr>
          <p:nvPr>
            <p:ph idx="1"/>
          </p:nvPr>
        </p:nvSpPr>
        <p:spPr/>
        <p:txBody>
          <a:bodyPr/>
          <a:lstStyle/>
          <a:p>
            <a:r>
              <a:rPr lang="en-US" dirty="0" smtClean="0"/>
              <a:t>Time &amp; resources spent soliciting providers </a:t>
            </a:r>
          </a:p>
          <a:p>
            <a:r>
              <a:rPr lang="en-US" dirty="0" smtClean="0"/>
              <a:t>Time &amp; resources spent making Educational Program</a:t>
            </a:r>
          </a:p>
          <a:p>
            <a:r>
              <a:rPr lang="en-US" dirty="0" smtClean="0"/>
              <a:t>Time spent reviewing records</a:t>
            </a:r>
          </a:p>
          <a:p>
            <a:r>
              <a:rPr lang="en-US" dirty="0" smtClean="0"/>
              <a:t>Time spent analyzing clinical pre and post test</a:t>
            </a:r>
          </a:p>
          <a:p>
            <a:r>
              <a:rPr lang="en-US" dirty="0" smtClean="0"/>
              <a:t>Time spent reviewing adolescent surveys </a:t>
            </a:r>
          </a:p>
          <a:p>
            <a:endParaRPr lang="en-US" dirty="0" smtClean="0"/>
          </a:p>
          <a:p>
            <a:pPr marL="68580" indent="0">
              <a:buNone/>
            </a:pPr>
            <a:endParaRPr lang="en-US" dirty="0" smtClean="0"/>
          </a:p>
          <a:p>
            <a:endParaRPr lang="en-US" dirty="0"/>
          </a:p>
        </p:txBody>
      </p:sp>
    </p:spTree>
    <p:extLst>
      <p:ext uri="{BB962C8B-B14F-4D97-AF65-F5344CB8AC3E}">
        <p14:creationId xmlns:p14="http://schemas.microsoft.com/office/powerpoint/2010/main" val="30161807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 Resources</a:t>
            </a:r>
            <a:endParaRPr lang="en-US" dirty="0"/>
          </a:p>
        </p:txBody>
      </p:sp>
      <p:sp>
        <p:nvSpPr>
          <p:cNvPr id="3" name="Content Placeholder 2"/>
          <p:cNvSpPr>
            <a:spLocks noGrp="1"/>
          </p:cNvSpPr>
          <p:nvPr>
            <p:ph idx="1"/>
          </p:nvPr>
        </p:nvSpPr>
        <p:spPr/>
        <p:txBody>
          <a:bodyPr>
            <a:normAutofit/>
          </a:bodyPr>
          <a:lstStyle/>
          <a:p>
            <a:r>
              <a:rPr lang="en-US" dirty="0"/>
              <a:t>Examples of Primary Care Mental Health </a:t>
            </a:r>
            <a:r>
              <a:rPr lang="en-US" dirty="0" smtClean="0"/>
              <a:t>Screenings</a:t>
            </a:r>
          </a:p>
          <a:p>
            <a:pPr marL="68580" indent="0">
              <a:buNone/>
            </a:pPr>
            <a:endParaRPr lang="en-US" dirty="0" smtClean="0">
              <a:hlinkClick r:id="rId2"/>
            </a:endParaRPr>
          </a:p>
          <a:p>
            <a:pPr marL="68580" indent="0">
              <a:buNone/>
            </a:pPr>
            <a:r>
              <a:rPr lang="en-US" dirty="0" smtClean="0">
                <a:hlinkClick r:id="rId2"/>
              </a:rPr>
              <a:t>http://www.youtube.com/watch?v=qbyb-B6sv00</a:t>
            </a:r>
            <a:endParaRPr lang="en-US" dirty="0" smtClean="0"/>
          </a:p>
          <a:p>
            <a:pPr marL="68580" indent="0">
              <a:buNone/>
            </a:pPr>
            <a:endParaRPr lang="en-US" dirty="0"/>
          </a:p>
          <a:p>
            <a:pPr marL="68580" indent="0">
              <a:buNone/>
            </a:pPr>
            <a:r>
              <a:rPr lang="en-US" dirty="0" smtClean="0">
                <a:hlinkClick r:id="rId3"/>
              </a:rPr>
              <a:t>http://www.youtube.com/watch?v=L-A4Wea3SaE</a:t>
            </a:r>
            <a:endParaRPr lang="en-US" dirty="0"/>
          </a:p>
        </p:txBody>
      </p:sp>
    </p:spTree>
    <p:extLst>
      <p:ext uri="{BB962C8B-B14F-4D97-AF65-F5344CB8AC3E}">
        <p14:creationId xmlns:p14="http://schemas.microsoft.com/office/powerpoint/2010/main" val="19838715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86688"/>
          </a:xfrm>
        </p:spPr>
        <p:txBody>
          <a:bodyPr/>
          <a:lstStyle/>
          <a:p>
            <a:r>
              <a:rPr lang="en-US" dirty="0" smtClean="0"/>
              <a:t>Intervention Resources</a:t>
            </a:r>
            <a:endParaRPr lang="en-US" dirty="0"/>
          </a:p>
        </p:txBody>
      </p:sp>
      <p:sp>
        <p:nvSpPr>
          <p:cNvPr id="3" name="Content Placeholder 2"/>
          <p:cNvSpPr>
            <a:spLocks noGrp="1"/>
          </p:cNvSpPr>
          <p:nvPr>
            <p:ph idx="1"/>
          </p:nvPr>
        </p:nvSpPr>
        <p:spPr>
          <a:xfrm>
            <a:off x="1043492" y="1814352"/>
            <a:ext cx="6777317" cy="4625032"/>
          </a:xfrm>
        </p:spPr>
        <p:txBody>
          <a:bodyPr>
            <a:normAutofit fontScale="70000" lnSpcReduction="20000"/>
          </a:bodyPr>
          <a:lstStyle/>
          <a:p>
            <a:r>
              <a:rPr lang="en-US" dirty="0" smtClean="0"/>
              <a:t>GLAD- PC Toolkit</a:t>
            </a:r>
          </a:p>
          <a:p>
            <a:pPr marL="68580" indent="0">
              <a:buNone/>
            </a:pPr>
            <a:r>
              <a:rPr lang="en-US" dirty="0">
                <a:hlinkClick r:id="rId2"/>
              </a:rPr>
              <a:t>http://www.glad-</a:t>
            </a:r>
            <a:r>
              <a:rPr lang="en-US" dirty="0" smtClean="0">
                <a:hlinkClick r:id="rId2"/>
              </a:rPr>
              <a:t>pc.org</a:t>
            </a:r>
            <a:endParaRPr lang="en-US" dirty="0" smtClean="0"/>
          </a:p>
          <a:p>
            <a:pPr marL="68580" indent="0">
              <a:buNone/>
            </a:pPr>
            <a:endParaRPr lang="en-US" dirty="0"/>
          </a:p>
          <a:p>
            <a:r>
              <a:rPr lang="en-US" dirty="0" smtClean="0"/>
              <a:t>AACAP Guidelines</a:t>
            </a:r>
          </a:p>
          <a:p>
            <a:pPr marL="68580" indent="0">
              <a:buNone/>
            </a:pPr>
            <a:r>
              <a:rPr lang="en-US" dirty="0">
                <a:hlinkClick r:id="rId3"/>
              </a:rPr>
              <a:t>http://www.aacap.org/App_Themes/AACAP/docs/clinical_practice_center/systems_of_care/Collaboration_Guide_FINAL_approved_6-10.</a:t>
            </a:r>
            <a:r>
              <a:rPr lang="en-US" dirty="0" smtClean="0">
                <a:hlinkClick r:id="rId3"/>
              </a:rPr>
              <a:t>pdf</a:t>
            </a:r>
            <a:endParaRPr lang="en-US" dirty="0" smtClean="0"/>
          </a:p>
          <a:p>
            <a:pPr marL="68580" indent="0">
              <a:buNone/>
            </a:pPr>
            <a:endParaRPr lang="en-US" dirty="0" smtClean="0"/>
          </a:p>
          <a:p>
            <a:r>
              <a:rPr lang="en-US" dirty="0" smtClean="0"/>
              <a:t>NICHM- Mental Health Primary Care Integration</a:t>
            </a:r>
          </a:p>
          <a:p>
            <a:pPr marL="68580" indent="0">
              <a:buNone/>
            </a:pPr>
            <a:r>
              <a:rPr lang="en-US" dirty="0" smtClean="0">
                <a:hlinkClick r:id="rId4"/>
              </a:rPr>
              <a:t>http://www.nihcm.org/pdf/PediatricMH-FINAL.pdf</a:t>
            </a:r>
            <a:endParaRPr lang="en-US" dirty="0" smtClean="0"/>
          </a:p>
          <a:p>
            <a:pPr marL="68580" indent="0">
              <a:buNone/>
            </a:pPr>
            <a:endParaRPr lang="en-US" dirty="0" smtClean="0"/>
          </a:p>
          <a:p>
            <a:r>
              <a:rPr lang="en-US" dirty="0" smtClean="0"/>
              <a:t>PHQ-9 </a:t>
            </a:r>
          </a:p>
          <a:p>
            <a:pPr marL="68580" indent="0">
              <a:buNone/>
            </a:pPr>
            <a:r>
              <a:rPr lang="en-US" dirty="0" smtClean="0">
                <a:hlinkClick r:id="rId5"/>
              </a:rPr>
              <a:t>http://www.integration.samhsa.gov/images/res/PHQ - Questions.pdf</a:t>
            </a:r>
            <a:endParaRPr lang="en-US" dirty="0" smtClean="0"/>
          </a:p>
          <a:p>
            <a:pPr marL="68580" indent="0">
              <a:buNone/>
            </a:pPr>
            <a:endParaRPr lang="en-US" dirty="0" smtClean="0"/>
          </a:p>
          <a:p>
            <a:r>
              <a:rPr lang="en-US" dirty="0" smtClean="0"/>
              <a:t>Beck Depression Scale</a:t>
            </a:r>
          </a:p>
          <a:p>
            <a:pPr marL="68580" indent="0">
              <a:buNone/>
            </a:pPr>
            <a:r>
              <a:rPr lang="en-US" dirty="0" smtClean="0">
                <a:hlinkClick r:id="rId6"/>
              </a:rPr>
              <a:t>http://www.thecommunityhouse.org/wp-content/uploads/2012/01/Beck-Depression-Inventory-and-Scoring-Key1.pdf</a:t>
            </a:r>
            <a:endParaRPr lang="en-US" dirty="0" smtClean="0"/>
          </a:p>
          <a:p>
            <a:pPr marL="68580" indent="0">
              <a:buNone/>
            </a:pPr>
            <a:endParaRPr lang="en-US" dirty="0" smtClean="0"/>
          </a:p>
          <a:p>
            <a:pPr marL="68580" indent="0">
              <a:buNone/>
            </a:pPr>
            <a:endParaRPr lang="en-US" dirty="0" smtClean="0"/>
          </a:p>
          <a:p>
            <a:pPr marL="68580" indent="0">
              <a:buNone/>
            </a:pPr>
            <a:endParaRPr lang="en-US" dirty="0" smtClean="0"/>
          </a:p>
          <a:p>
            <a:pPr marL="68580" indent="0">
              <a:buNone/>
            </a:pPr>
            <a:endParaRPr lang="en-US" dirty="0"/>
          </a:p>
          <a:p>
            <a:pPr marL="68580" indent="0">
              <a:buNone/>
            </a:pPr>
            <a:endParaRPr lang="en-US" dirty="0"/>
          </a:p>
          <a:p>
            <a:pPr marL="68580" indent="0">
              <a:buNone/>
            </a:pPr>
            <a:endParaRPr lang="en-US" dirty="0" smtClean="0"/>
          </a:p>
        </p:txBody>
      </p:sp>
    </p:spTree>
    <p:extLst>
      <p:ext uri="{BB962C8B-B14F-4D97-AF65-F5344CB8AC3E}">
        <p14:creationId xmlns:p14="http://schemas.microsoft.com/office/powerpoint/2010/main" val="23938936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78869" y="687840"/>
            <a:ext cx="7024744" cy="632325"/>
          </a:xfrm>
        </p:spPr>
        <p:txBody>
          <a:bodyPr>
            <a:normAutofit fontScale="90000"/>
          </a:bodyPr>
          <a:lstStyle/>
          <a:p>
            <a:r>
              <a:rPr lang="en-US" dirty="0" smtClean="0"/>
              <a:t>References</a:t>
            </a:r>
            <a:endParaRPr lang="en-US" dirty="0"/>
          </a:p>
        </p:txBody>
      </p:sp>
      <p:sp>
        <p:nvSpPr>
          <p:cNvPr id="8" name="Content Placeholder 7"/>
          <p:cNvSpPr>
            <a:spLocks noGrp="1"/>
          </p:cNvSpPr>
          <p:nvPr>
            <p:ph idx="1"/>
          </p:nvPr>
        </p:nvSpPr>
        <p:spPr>
          <a:xfrm>
            <a:off x="485271" y="1428061"/>
            <a:ext cx="8167005" cy="4790532"/>
          </a:xfrm>
        </p:spPr>
        <p:txBody>
          <a:bodyPr>
            <a:normAutofit fontScale="32500" lnSpcReduction="20000"/>
          </a:bodyPr>
          <a:lstStyle/>
          <a:p>
            <a:pPr marL="68580" indent="-457200">
              <a:buNone/>
            </a:pPr>
            <a:r>
              <a:rPr lang="en-US" dirty="0"/>
              <a:t>Cabana, M., Rand, C., </a:t>
            </a:r>
            <a:r>
              <a:rPr lang="en-US" dirty="0" err="1"/>
              <a:t>Powe</a:t>
            </a:r>
            <a:r>
              <a:rPr lang="en-US" dirty="0"/>
              <a:t>, N., Wu, A,. Wilson, M., </a:t>
            </a:r>
            <a:r>
              <a:rPr lang="en-US" dirty="0" err="1"/>
              <a:t>Abboud</a:t>
            </a:r>
            <a:r>
              <a:rPr lang="en-US" dirty="0"/>
              <a:t>, P., Rubin, H., (1999). Why don’t physicians follow clinical practice guidelines? A framework for improvement. </a:t>
            </a:r>
            <a:r>
              <a:rPr lang="en-US" i="1" dirty="0"/>
              <a:t>Journal of the American Medical Association</a:t>
            </a:r>
            <a:r>
              <a:rPr lang="en-US" dirty="0"/>
              <a:t>. 1999; Oct 20; 282 (15); 1458-1465. </a:t>
            </a:r>
            <a:endParaRPr lang="en-US" dirty="0" smtClean="0"/>
          </a:p>
          <a:p>
            <a:pPr marL="68580" indent="-457200">
              <a:buNone/>
            </a:pPr>
            <a:endParaRPr lang="en-US" dirty="0"/>
          </a:p>
          <a:p>
            <a:pPr marL="68580" indent="-457200">
              <a:buNone/>
            </a:pPr>
            <a:r>
              <a:rPr lang="en-US" dirty="0" smtClean="0"/>
              <a:t>Cash</a:t>
            </a:r>
            <a:r>
              <a:rPr lang="en-US" dirty="0"/>
              <a:t>, S., Bridge, J., (2009). Epidemiology of youth suicide and suicidal behaviors. Current </a:t>
            </a:r>
            <a:r>
              <a:rPr lang="en-US" i="1" dirty="0"/>
              <a:t>Opinions in Pediatrics</a:t>
            </a:r>
            <a:r>
              <a:rPr lang="en-US" dirty="0"/>
              <a:t>. 2009; 21(5): 613-619. doi:10.1097/MOP.0b013e32833063e1. </a:t>
            </a:r>
            <a:endParaRPr lang="en-US" dirty="0" smtClean="0"/>
          </a:p>
          <a:p>
            <a:pPr marL="68580" indent="-457200">
              <a:buNone/>
            </a:pPr>
            <a:endParaRPr lang="en-US" dirty="0" smtClean="0"/>
          </a:p>
          <a:p>
            <a:pPr marL="68580" indent="-457200">
              <a:buNone/>
            </a:pPr>
            <a:r>
              <a:rPr lang="en-US" dirty="0" smtClean="0"/>
              <a:t>Center </a:t>
            </a:r>
            <a:r>
              <a:rPr lang="en-US" dirty="0"/>
              <a:t>for Disease Control and Prevention. (2013). Suicide rates among persons ages 10-24, by race/ethnicity and sex in the United States, 2005-2009. National Suicide Statistics at a Glance. Retrieved from </a:t>
            </a:r>
            <a:r>
              <a:rPr lang="en-US" dirty="0">
                <a:hlinkClick r:id="rId2"/>
              </a:rPr>
              <a:t>http://www.cdc.gov/violenceprevention/suicide/statistics/rates03.</a:t>
            </a:r>
            <a:r>
              <a:rPr lang="en-US" dirty="0" smtClean="0">
                <a:hlinkClick r:id="rId2"/>
              </a:rPr>
              <a:t>html</a:t>
            </a:r>
            <a:endParaRPr lang="en-US" dirty="0" smtClean="0"/>
          </a:p>
          <a:p>
            <a:pPr marL="68580" indent="-457200">
              <a:buNone/>
            </a:pPr>
            <a:endParaRPr lang="en-US" dirty="0" smtClean="0"/>
          </a:p>
          <a:p>
            <a:pPr marL="68580" indent="-457200">
              <a:buNone/>
            </a:pPr>
            <a:r>
              <a:rPr lang="en-US" dirty="0" smtClean="0"/>
              <a:t>Cutler</a:t>
            </a:r>
            <a:r>
              <a:rPr lang="en-US" dirty="0"/>
              <a:t>, D., </a:t>
            </a:r>
            <a:r>
              <a:rPr lang="en-US" dirty="0" err="1"/>
              <a:t>Glaeser</a:t>
            </a:r>
            <a:r>
              <a:rPr lang="en-US" dirty="0"/>
              <a:t>, E., </a:t>
            </a:r>
            <a:r>
              <a:rPr lang="en-US" dirty="0" err="1"/>
              <a:t>Norberg</a:t>
            </a:r>
            <a:r>
              <a:rPr lang="en-US" dirty="0"/>
              <a:t>, K., (2001). Explaining the rise in youth suicide. Gruber, J. </a:t>
            </a:r>
            <a:r>
              <a:rPr lang="en-US" i="1" dirty="0"/>
              <a:t>Risky behavior among youth: an economic analysis</a:t>
            </a:r>
            <a:r>
              <a:rPr lang="en-US" dirty="0"/>
              <a:t>. 219-270, University of Chicago Press. Retrieved from http://</a:t>
            </a:r>
            <a:r>
              <a:rPr lang="en-US" dirty="0" err="1"/>
              <a:t>www.nber.org</a:t>
            </a:r>
            <a:r>
              <a:rPr lang="en-US" dirty="0"/>
              <a:t>/chapters/c10690.pdf </a:t>
            </a:r>
          </a:p>
          <a:p>
            <a:pPr marL="68580" indent="-457200">
              <a:buNone/>
            </a:pPr>
            <a:endParaRPr lang="en-US" dirty="0" smtClean="0"/>
          </a:p>
          <a:p>
            <a:pPr marL="68580" indent="-457200">
              <a:buNone/>
            </a:pPr>
            <a:r>
              <a:rPr lang="en-US" dirty="0" smtClean="0"/>
              <a:t>Dumont</a:t>
            </a:r>
            <a:r>
              <a:rPr lang="en-US" dirty="0"/>
              <a:t>, I., Olson, A.,  2012, Primary Care, Depression, and anxiety: exploring somatic and emotional predictors of mental health status in adolescents. Journal of American Board of Family Medicine, </a:t>
            </a:r>
            <a:endParaRPr lang="en-US" dirty="0" smtClean="0"/>
          </a:p>
          <a:p>
            <a:pPr marL="68580" indent="-457200">
              <a:buNone/>
            </a:pPr>
            <a:endParaRPr lang="en-US" dirty="0" smtClean="0"/>
          </a:p>
          <a:p>
            <a:pPr marL="68580" indent="-457200">
              <a:buNone/>
            </a:pPr>
            <a:r>
              <a:rPr lang="en-US" dirty="0" err="1" smtClean="0"/>
              <a:t>Fallucco</a:t>
            </a:r>
            <a:r>
              <a:rPr lang="en-US" dirty="0"/>
              <a:t>, E., Conlon, M., Gale, G., </a:t>
            </a:r>
            <a:r>
              <a:rPr lang="en-US" dirty="0" err="1"/>
              <a:t>Constantino</a:t>
            </a:r>
            <a:r>
              <a:rPr lang="en-US" dirty="0"/>
              <a:t>, J., </a:t>
            </a:r>
            <a:r>
              <a:rPr lang="en-US" dirty="0" err="1"/>
              <a:t>Glowinski</a:t>
            </a:r>
            <a:r>
              <a:rPr lang="en-US" dirty="0"/>
              <a:t>, A. (2012). Use of a standardized patient paradigm to enhance proficiency in risk assessment for adolescent depression and suicide. </a:t>
            </a:r>
            <a:r>
              <a:rPr lang="en-US" i="1" dirty="0"/>
              <a:t>Journal of Adolescent Health</a:t>
            </a:r>
            <a:r>
              <a:rPr lang="en-US" dirty="0"/>
              <a:t>. 2012; 51(1): 66-72</a:t>
            </a:r>
            <a:r>
              <a:rPr lang="en-US" dirty="0" smtClean="0"/>
              <a:t>.</a:t>
            </a:r>
          </a:p>
          <a:p>
            <a:pPr marL="68580" indent="-457200">
              <a:buNone/>
            </a:pPr>
            <a:endParaRPr lang="en-US" dirty="0" smtClean="0"/>
          </a:p>
          <a:p>
            <a:pPr marL="68580" indent="-457200">
              <a:buNone/>
            </a:pPr>
            <a:r>
              <a:rPr lang="en-US" dirty="0" smtClean="0"/>
              <a:t>Forum </a:t>
            </a:r>
            <a:r>
              <a:rPr lang="en-US" dirty="0"/>
              <a:t>on Child and Family Statistics. (2012). Pop 1 child population: number of children (in millions) ages 1-17 in the United States by age, 1950-2011 and projected 2012-2050. Retrieved on June 25, 2013 from http://</a:t>
            </a:r>
            <a:r>
              <a:rPr lang="en-US" dirty="0" err="1"/>
              <a:t>www.childstats.gov</a:t>
            </a:r>
            <a:r>
              <a:rPr lang="en-US" dirty="0"/>
              <a:t>/</a:t>
            </a:r>
            <a:r>
              <a:rPr lang="en-US" dirty="0" err="1"/>
              <a:t>americaschildren</a:t>
            </a:r>
            <a:r>
              <a:rPr lang="en-US" dirty="0"/>
              <a:t>/tables/pop1.asp</a:t>
            </a:r>
          </a:p>
          <a:p>
            <a:pPr marL="68580" indent="-457200">
              <a:buNone/>
            </a:pPr>
            <a:endParaRPr lang="en-US" dirty="0" smtClean="0"/>
          </a:p>
          <a:p>
            <a:pPr marL="68580" indent="-457200">
              <a:buNone/>
            </a:pPr>
            <a:r>
              <a:rPr lang="en-US" dirty="0" smtClean="0"/>
              <a:t>Healthy </a:t>
            </a:r>
            <a:r>
              <a:rPr lang="en-US" dirty="0"/>
              <a:t>People 2020. (2013). Mental Health and Mental Disorders- Objective 2 Reduce suicide attempts by adolescents. Retrieved from </a:t>
            </a:r>
            <a:r>
              <a:rPr lang="en-US" dirty="0">
                <a:hlinkClick r:id="rId3"/>
              </a:rPr>
              <a:t>http://www.healthypeople.gov/2020/Data/SearchResult.aspx?topicid=28&amp;topic=Mental%20Health%20and%20Mental%20Disorders&amp;objective=MHMD-2&amp;anchor=</a:t>
            </a:r>
            <a:r>
              <a:rPr lang="en-US" dirty="0" smtClean="0">
                <a:hlinkClick r:id="rId3"/>
              </a:rPr>
              <a:t>125</a:t>
            </a:r>
            <a:endParaRPr lang="en-US" dirty="0" smtClean="0"/>
          </a:p>
          <a:p>
            <a:pPr marL="68580" indent="-457200">
              <a:buNone/>
            </a:pPr>
            <a:endParaRPr lang="en-US" dirty="0" smtClean="0"/>
          </a:p>
          <a:p>
            <a:pPr marL="68580" indent="-457200">
              <a:buNone/>
            </a:pPr>
            <a:r>
              <a:rPr lang="en-US" dirty="0" smtClean="0"/>
              <a:t>Jackson </a:t>
            </a:r>
            <a:r>
              <a:rPr lang="en-US" dirty="0"/>
              <a:t>Allen, P., McGuire, L., (2011). Incorporating mental health into primary care visits. </a:t>
            </a:r>
            <a:r>
              <a:rPr lang="en-US" i="1" dirty="0"/>
              <a:t>Pediatric Nursing,</a:t>
            </a:r>
            <a:r>
              <a:rPr lang="en-US" dirty="0"/>
              <a:t>37(3),</a:t>
            </a:r>
            <a:r>
              <a:rPr lang="en-US" i="1" dirty="0"/>
              <a:t> </a:t>
            </a:r>
            <a:r>
              <a:rPr lang="en-US" dirty="0"/>
              <a:t>137-140</a:t>
            </a:r>
          </a:p>
          <a:p>
            <a:pPr marL="68580" indent="-457200">
              <a:buNone/>
            </a:pPr>
            <a:endParaRPr lang="en-US" dirty="0" smtClean="0"/>
          </a:p>
          <a:p>
            <a:pPr marL="68580" indent="-457200">
              <a:buNone/>
            </a:pPr>
            <a:r>
              <a:rPr lang="en-US" dirty="0" err="1" smtClean="0"/>
              <a:t>Lutifiyya</a:t>
            </a:r>
            <a:r>
              <a:rPr lang="en-US" dirty="0"/>
              <a:t>, M., </a:t>
            </a:r>
            <a:r>
              <a:rPr lang="en-US" dirty="0" err="1"/>
              <a:t>Bianco</a:t>
            </a:r>
            <a:r>
              <a:rPr lang="en-US" dirty="0"/>
              <a:t>, J., Quinlan, S., Hall, C., </a:t>
            </a:r>
            <a:r>
              <a:rPr lang="en-US" dirty="0" err="1"/>
              <a:t>Waring</a:t>
            </a:r>
            <a:r>
              <a:rPr lang="en-US" dirty="0"/>
              <a:t>, S., (2012). Mental health and mental health care in rural America: the hope of a redesigned primary care. </a:t>
            </a:r>
            <a:r>
              <a:rPr lang="en-US" i="1" dirty="0"/>
              <a:t>Disease a month, </a:t>
            </a:r>
            <a:r>
              <a:rPr lang="en-US" dirty="0"/>
              <a:t>58(11), 629-</a:t>
            </a:r>
            <a:r>
              <a:rPr lang="en-US" dirty="0" smtClean="0"/>
              <a:t>638</a:t>
            </a:r>
          </a:p>
          <a:p>
            <a:pPr marL="68580" indent="-457200" hangingPunct="0">
              <a:buNone/>
            </a:pPr>
            <a:endParaRPr lang="en-US" dirty="0" smtClean="0"/>
          </a:p>
          <a:p>
            <a:pPr marL="68580" indent="-457200" hangingPunct="0">
              <a:buNone/>
            </a:pPr>
            <a:r>
              <a:rPr lang="en-US" dirty="0" err="1" smtClean="0"/>
              <a:t>Mackin</a:t>
            </a:r>
            <a:r>
              <a:rPr lang="en-US" dirty="0" smtClean="0"/>
              <a:t>, J. R., Perkins, T., &amp; </a:t>
            </a:r>
            <a:r>
              <a:rPr lang="en-US" dirty="0" err="1" smtClean="0"/>
              <a:t>Furrer</a:t>
            </a:r>
            <a:r>
              <a:rPr lang="en-US" dirty="0" smtClean="0"/>
              <a:t>, C. J. (2012). The power of protection: A population-based comparison of Native and non-Native youth suicide attempters. </a:t>
            </a:r>
            <a:r>
              <a:rPr lang="en-US" i="1" dirty="0" smtClean="0"/>
              <a:t>American Indian and Alaska Native Mental Health Research</a:t>
            </a:r>
            <a:r>
              <a:rPr lang="en-US" dirty="0" smtClean="0"/>
              <a:t>, 19(2), 20-54. </a:t>
            </a:r>
            <a:r>
              <a:rPr lang="en-US" dirty="0" err="1" smtClean="0"/>
              <a:t>doi</a:t>
            </a:r>
            <a:r>
              <a:rPr lang="en-US" dirty="0" smtClean="0"/>
              <a:t>: 10.5820/aian.1902.2012.20</a:t>
            </a:r>
          </a:p>
          <a:p>
            <a:pPr marL="68580" indent="-457200" hangingPunct="0">
              <a:buNone/>
            </a:pPr>
            <a:endParaRPr lang="en-US" dirty="0" smtClean="0"/>
          </a:p>
          <a:p>
            <a:pPr marL="68580" indent="-457200" hangingPunct="0">
              <a:buNone/>
            </a:pPr>
            <a:r>
              <a:rPr lang="en-US" dirty="0" smtClean="0"/>
              <a:t>Mann, J., </a:t>
            </a:r>
            <a:r>
              <a:rPr lang="en-US" dirty="0" err="1" smtClean="0"/>
              <a:t>Apter</a:t>
            </a:r>
            <a:r>
              <a:rPr lang="en-US" dirty="0" smtClean="0"/>
              <a:t>, A., </a:t>
            </a:r>
            <a:r>
              <a:rPr lang="en-US" dirty="0" err="1" smtClean="0"/>
              <a:t>Bertolote</a:t>
            </a:r>
            <a:r>
              <a:rPr lang="en-US" dirty="0" smtClean="0"/>
              <a:t>, J., </a:t>
            </a:r>
            <a:r>
              <a:rPr lang="en-US" dirty="0" err="1" smtClean="0"/>
              <a:t>Beautrais</a:t>
            </a:r>
            <a:r>
              <a:rPr lang="en-US" dirty="0" smtClean="0"/>
              <a:t>, A., Currier, D., Haas, A.(2005). Suicide prevention </a:t>
            </a:r>
            <a:r>
              <a:rPr lang="en-US" dirty="0" err="1" smtClean="0"/>
              <a:t>stratagies</a:t>
            </a:r>
            <a:r>
              <a:rPr lang="en-US" dirty="0" smtClean="0"/>
              <a:t>: a systematic review. </a:t>
            </a:r>
            <a:r>
              <a:rPr lang="en-US" i="1" dirty="0" smtClean="0"/>
              <a:t>The Journal of the American Medical Association.</a:t>
            </a:r>
            <a:r>
              <a:rPr lang="en-US" dirty="0" smtClean="0"/>
              <a:t> 2005; 294 (16): 2064-2074.</a:t>
            </a:r>
          </a:p>
          <a:p>
            <a:pPr marL="68580" indent="-457200" hangingPunct="0">
              <a:buNone/>
            </a:pPr>
            <a:endParaRPr lang="en-US" dirty="0" smtClean="0"/>
          </a:p>
          <a:p>
            <a:pPr marL="68580" indent="-457200" hangingPunct="0">
              <a:buNone/>
            </a:pPr>
            <a:r>
              <a:rPr lang="en-US" dirty="0" err="1" smtClean="0"/>
              <a:t>Shain</a:t>
            </a:r>
            <a:r>
              <a:rPr lang="en-US" dirty="0" smtClean="0"/>
              <a:t>, B., (2007). Suicide and suicide attempts in adolescents. Pediatrics. 2007; 120: 669-676 Retrieved from </a:t>
            </a:r>
            <a:r>
              <a:rPr lang="en-US" dirty="0" smtClean="0">
                <a:hlinkClick r:id="rId4"/>
              </a:rPr>
              <a:t>http://pediatrics.aappublications.org/content/120/3/669.full.pdf+html</a:t>
            </a:r>
            <a:endParaRPr lang="en-US" dirty="0" smtClean="0"/>
          </a:p>
          <a:p>
            <a:pPr marL="68580" indent="-457200" hangingPunct="0">
              <a:buNone/>
            </a:pPr>
            <a:endParaRPr lang="en-US" dirty="0" smtClean="0"/>
          </a:p>
          <a:p>
            <a:pPr marL="68580" indent="-457200" hangingPunct="0">
              <a:buNone/>
            </a:pPr>
            <a:r>
              <a:rPr lang="en-US" dirty="0" err="1" smtClean="0"/>
              <a:t>Waldvogel</a:t>
            </a:r>
            <a:r>
              <a:rPr lang="en-US" dirty="0" smtClean="0"/>
              <a:t>, J., </a:t>
            </a:r>
            <a:r>
              <a:rPr lang="en-US" dirty="0" err="1" smtClean="0"/>
              <a:t>Rueter</a:t>
            </a:r>
            <a:r>
              <a:rPr lang="en-US" dirty="0" smtClean="0"/>
              <a:t>, M., Oberg, C. (2008). Adolescent suicide: risk factors and prevention strategies. </a:t>
            </a:r>
            <a:r>
              <a:rPr lang="en-US" i="1" dirty="0" smtClean="0"/>
              <a:t>Current Problems in Pediatric and Adolescent Health Care.</a:t>
            </a:r>
            <a:r>
              <a:rPr lang="en-US" dirty="0" smtClean="0"/>
              <a:t> 2008; 38(4): 110-125. </a:t>
            </a:r>
          </a:p>
          <a:p>
            <a:pPr marL="68580" indent="-457200">
              <a:buNone/>
            </a:pPr>
            <a:endParaRPr lang="en-US" dirty="0" smtClean="0"/>
          </a:p>
          <a:p>
            <a:pPr marL="68580" indent="0">
              <a:buNone/>
            </a:pPr>
            <a:endParaRPr lang="en-US" dirty="0" smtClean="0"/>
          </a:p>
          <a:p>
            <a:pPr marL="68580" indent="0">
              <a:buNone/>
            </a:pPr>
            <a:endParaRPr lang="en-US" dirty="0" smtClean="0"/>
          </a:p>
          <a:p>
            <a:pPr marL="68580" indent="0">
              <a:buNone/>
            </a:pPr>
            <a:endParaRPr lang="en-US" dirty="0" smtClean="0"/>
          </a:p>
          <a:p>
            <a:pPr marL="68580" indent="0">
              <a:buNone/>
            </a:pPr>
            <a:endParaRPr lang="en-US" dirty="0"/>
          </a:p>
        </p:txBody>
      </p:sp>
    </p:spTree>
    <p:extLst>
      <p:ext uri="{BB962C8B-B14F-4D97-AF65-F5344CB8AC3E}">
        <p14:creationId xmlns:p14="http://schemas.microsoft.com/office/powerpoint/2010/main" val="3843700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Health Problem: Teen Suicide</a:t>
            </a:r>
            <a:endParaRPr lang="en-US" dirty="0"/>
          </a:p>
        </p:txBody>
      </p:sp>
      <p:sp>
        <p:nvSpPr>
          <p:cNvPr id="3" name="Content Placeholder 2"/>
          <p:cNvSpPr>
            <a:spLocks noGrp="1"/>
          </p:cNvSpPr>
          <p:nvPr>
            <p:ph sz="quarter" idx="13"/>
          </p:nvPr>
        </p:nvSpPr>
        <p:spPr/>
        <p:txBody>
          <a:bodyPr/>
          <a:lstStyle/>
          <a:p>
            <a:r>
              <a:rPr lang="en-US" dirty="0" smtClean="0"/>
              <a:t>Children and adolescents experience </a:t>
            </a:r>
            <a:r>
              <a:rPr lang="en-US" dirty="0"/>
              <a:t>s</a:t>
            </a:r>
            <a:r>
              <a:rPr lang="en-US" dirty="0" smtClean="0"/>
              <a:t>uicidal thoughts</a:t>
            </a:r>
          </a:p>
          <a:p>
            <a:r>
              <a:rPr lang="en-US" dirty="0" smtClean="0"/>
              <a:t>Children 15 and over act on these thoughts more often that younger adolescents </a:t>
            </a:r>
            <a:endParaRPr lang="en-US" dirty="0"/>
          </a:p>
        </p:txBody>
      </p:sp>
      <p:sp>
        <p:nvSpPr>
          <p:cNvPr id="4" name="Content Placeholder 3"/>
          <p:cNvSpPr>
            <a:spLocks noGrp="1"/>
          </p:cNvSpPr>
          <p:nvPr>
            <p:ph sz="quarter" idx="14"/>
          </p:nvPr>
        </p:nvSpPr>
        <p:spPr/>
        <p:txBody>
          <a:bodyPr/>
          <a:lstStyle/>
          <a:p>
            <a:r>
              <a:rPr lang="en-US" dirty="0" smtClean="0"/>
              <a:t>Males complete suicide more often; they are 6 times more likely to use lethal means</a:t>
            </a:r>
          </a:p>
          <a:p>
            <a:r>
              <a:rPr lang="en-US" dirty="0"/>
              <a:t>F</a:t>
            </a:r>
            <a:r>
              <a:rPr lang="en-US" dirty="0" smtClean="0"/>
              <a:t>emales attempt suicide 2-3 times more often but use less lethal means</a:t>
            </a:r>
          </a:p>
          <a:p>
            <a:endParaRPr lang="en-US" dirty="0"/>
          </a:p>
        </p:txBody>
      </p:sp>
      <p:sp>
        <p:nvSpPr>
          <p:cNvPr id="5" name="TextBox 4"/>
          <p:cNvSpPr txBox="1"/>
          <p:nvPr/>
        </p:nvSpPr>
        <p:spPr>
          <a:xfrm>
            <a:off x="464621" y="6143033"/>
            <a:ext cx="7939857" cy="276999"/>
          </a:xfrm>
          <a:prstGeom prst="rect">
            <a:avLst/>
          </a:prstGeom>
          <a:noFill/>
        </p:spPr>
        <p:txBody>
          <a:bodyPr wrap="square" rtlCol="0">
            <a:spAutoFit/>
          </a:bodyPr>
          <a:lstStyle/>
          <a:p>
            <a:r>
              <a:rPr lang="en-US" sz="1200" dirty="0" smtClean="0"/>
              <a:t>(CDC, 2013; Cutler, 2001; Cash &amp; Bridges, 2009; </a:t>
            </a:r>
            <a:r>
              <a:rPr lang="en-US" sz="1200" dirty="0" err="1" smtClean="0"/>
              <a:t>Waldvogel</a:t>
            </a:r>
            <a:r>
              <a:rPr lang="en-US" sz="1200" dirty="0" smtClean="0"/>
              <a:t> et al., 2008) </a:t>
            </a:r>
            <a:endParaRPr lang="en-US" sz="1200" dirty="0"/>
          </a:p>
        </p:txBody>
      </p:sp>
    </p:spTree>
    <p:extLst>
      <p:ext uri="{BB962C8B-B14F-4D97-AF65-F5344CB8AC3E}">
        <p14:creationId xmlns:p14="http://schemas.microsoft.com/office/powerpoint/2010/main" val="4189670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Health Problem: Teen Suicide</a:t>
            </a:r>
            <a:endParaRPr lang="en-US" dirty="0"/>
          </a:p>
        </p:txBody>
      </p:sp>
      <p:sp>
        <p:nvSpPr>
          <p:cNvPr id="3" name="Content Placeholder 2"/>
          <p:cNvSpPr>
            <a:spLocks noGrp="1"/>
          </p:cNvSpPr>
          <p:nvPr>
            <p:ph sz="quarter" idx="13"/>
          </p:nvPr>
        </p:nvSpPr>
        <p:spPr/>
        <p:txBody>
          <a:bodyPr/>
          <a:lstStyle/>
          <a:p>
            <a:r>
              <a:rPr lang="en-US" dirty="0" smtClean="0"/>
              <a:t>White Males have higher rates that White Females</a:t>
            </a:r>
          </a:p>
          <a:p>
            <a:r>
              <a:rPr lang="en-US" dirty="0" smtClean="0"/>
              <a:t>Minorities have lower rates that Whites, but they are increasing</a:t>
            </a:r>
          </a:p>
          <a:p>
            <a:pPr marL="68580" indent="0">
              <a:buNone/>
            </a:pPr>
            <a:r>
              <a:rPr lang="en-US" dirty="0" smtClean="0"/>
              <a:t> </a:t>
            </a:r>
            <a:endParaRPr lang="en-US" dirty="0"/>
          </a:p>
        </p:txBody>
      </p:sp>
      <p:sp>
        <p:nvSpPr>
          <p:cNvPr id="4" name="Content Placeholder 3"/>
          <p:cNvSpPr>
            <a:spLocks noGrp="1"/>
          </p:cNvSpPr>
          <p:nvPr>
            <p:ph sz="quarter" idx="14"/>
          </p:nvPr>
        </p:nvSpPr>
        <p:spPr/>
        <p:txBody>
          <a:bodyPr/>
          <a:lstStyle/>
          <a:p>
            <a:r>
              <a:rPr lang="en-US" dirty="0" smtClean="0"/>
              <a:t>American Indians &amp; Alaska Natives have the highest risk of suicide of any race</a:t>
            </a:r>
          </a:p>
          <a:p>
            <a:r>
              <a:rPr lang="en-US" dirty="0" smtClean="0"/>
              <a:t>As high as 31 per 100,000 for males &amp; 10 per 100,000 for females</a:t>
            </a:r>
            <a:endParaRPr lang="en-US" dirty="0"/>
          </a:p>
        </p:txBody>
      </p:sp>
      <p:sp>
        <p:nvSpPr>
          <p:cNvPr id="5" name="TextBox 4"/>
          <p:cNvSpPr txBox="1"/>
          <p:nvPr/>
        </p:nvSpPr>
        <p:spPr>
          <a:xfrm>
            <a:off x="474946" y="6148196"/>
            <a:ext cx="4542961" cy="276999"/>
          </a:xfrm>
          <a:prstGeom prst="rect">
            <a:avLst/>
          </a:prstGeom>
          <a:noFill/>
        </p:spPr>
        <p:txBody>
          <a:bodyPr wrap="square" rtlCol="0">
            <a:spAutoFit/>
          </a:bodyPr>
          <a:lstStyle/>
          <a:p>
            <a:r>
              <a:rPr lang="en-US" sz="1200" dirty="0" smtClean="0"/>
              <a:t>(CDC, 2013; </a:t>
            </a:r>
            <a:r>
              <a:rPr lang="en-US" sz="1200" dirty="0" err="1" smtClean="0"/>
              <a:t>Mackin</a:t>
            </a:r>
            <a:r>
              <a:rPr lang="en-US" sz="1200" dirty="0" smtClean="0"/>
              <a:t> et al., 2012)</a:t>
            </a:r>
            <a:endParaRPr lang="en-US" sz="1200" dirty="0"/>
          </a:p>
        </p:txBody>
      </p:sp>
    </p:spTree>
    <p:extLst>
      <p:ext uri="{BB962C8B-B14F-4D97-AF65-F5344CB8AC3E}">
        <p14:creationId xmlns:p14="http://schemas.microsoft.com/office/powerpoint/2010/main" val="2927313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Factors: Teen Suicide</a:t>
            </a:r>
            <a:endParaRPr lang="en-US" dirty="0"/>
          </a:p>
        </p:txBody>
      </p:sp>
      <p:sp>
        <p:nvSpPr>
          <p:cNvPr id="3" name="Content Placeholder 2"/>
          <p:cNvSpPr>
            <a:spLocks noGrp="1"/>
          </p:cNvSpPr>
          <p:nvPr>
            <p:ph sz="quarter" idx="13"/>
          </p:nvPr>
        </p:nvSpPr>
        <p:spPr/>
        <p:txBody>
          <a:bodyPr>
            <a:normAutofit fontScale="92500"/>
          </a:bodyPr>
          <a:lstStyle/>
          <a:p>
            <a:r>
              <a:rPr lang="en-US" dirty="0" smtClean="0"/>
              <a:t>Multifactorial Problem</a:t>
            </a:r>
          </a:p>
          <a:p>
            <a:r>
              <a:rPr lang="en-US" dirty="0" smtClean="0"/>
              <a:t>Presence of Mental Health Condition</a:t>
            </a:r>
          </a:p>
          <a:p>
            <a:pPr lvl="1"/>
            <a:r>
              <a:rPr lang="en-US" dirty="0" smtClean="0"/>
              <a:t>90% have history of  MI</a:t>
            </a:r>
          </a:p>
          <a:p>
            <a:pPr lvl="1"/>
            <a:r>
              <a:rPr lang="en-US" dirty="0" smtClean="0"/>
              <a:t>Mood disorder, Anxiety, Personality &amp; Substance Abuse highly prevalent </a:t>
            </a:r>
            <a:endParaRPr lang="en-US" dirty="0"/>
          </a:p>
        </p:txBody>
      </p:sp>
      <p:sp>
        <p:nvSpPr>
          <p:cNvPr id="4" name="Content Placeholder 3"/>
          <p:cNvSpPr>
            <a:spLocks noGrp="1"/>
          </p:cNvSpPr>
          <p:nvPr>
            <p:ph sz="quarter" idx="14"/>
          </p:nvPr>
        </p:nvSpPr>
        <p:spPr/>
        <p:txBody>
          <a:bodyPr>
            <a:normAutofit fontScale="92500" lnSpcReduction="10000"/>
          </a:bodyPr>
          <a:lstStyle/>
          <a:p>
            <a:r>
              <a:rPr lang="en-US" dirty="0" smtClean="0"/>
              <a:t>Family History of Suicide</a:t>
            </a:r>
          </a:p>
          <a:p>
            <a:pPr lvl="1"/>
            <a:r>
              <a:rPr lang="en-US" dirty="0" smtClean="0"/>
              <a:t>May be heritable up to 45%</a:t>
            </a:r>
          </a:p>
          <a:p>
            <a:pPr lvl="1"/>
            <a:r>
              <a:rPr lang="en-US" dirty="0" smtClean="0"/>
              <a:t>5 times greater risk</a:t>
            </a:r>
          </a:p>
          <a:p>
            <a:r>
              <a:rPr lang="en-US" dirty="0" smtClean="0"/>
              <a:t>Previous suicide attempt</a:t>
            </a:r>
          </a:p>
          <a:p>
            <a:pPr lvl="1"/>
            <a:r>
              <a:rPr lang="en-US" dirty="0" smtClean="0"/>
              <a:t>Increased risk 30 fold for male and 3 fold for female</a:t>
            </a:r>
            <a:endParaRPr lang="en-US" dirty="0"/>
          </a:p>
        </p:txBody>
      </p:sp>
      <p:sp>
        <p:nvSpPr>
          <p:cNvPr id="5" name="TextBox 4"/>
          <p:cNvSpPr txBox="1"/>
          <p:nvPr/>
        </p:nvSpPr>
        <p:spPr>
          <a:xfrm>
            <a:off x="495595" y="6163682"/>
            <a:ext cx="5152131" cy="276999"/>
          </a:xfrm>
          <a:prstGeom prst="rect">
            <a:avLst/>
          </a:prstGeom>
          <a:noFill/>
        </p:spPr>
        <p:txBody>
          <a:bodyPr wrap="square" rtlCol="0">
            <a:spAutoFit/>
          </a:bodyPr>
          <a:lstStyle/>
          <a:p>
            <a:r>
              <a:rPr lang="en-US" sz="1200" dirty="0" smtClean="0"/>
              <a:t>(</a:t>
            </a:r>
            <a:r>
              <a:rPr lang="en-US" sz="1200" dirty="0" err="1" smtClean="0"/>
              <a:t>Waldvogel</a:t>
            </a:r>
            <a:r>
              <a:rPr lang="en-US" sz="1200" dirty="0"/>
              <a:t> </a:t>
            </a:r>
            <a:r>
              <a:rPr lang="en-US" sz="1200" dirty="0" smtClean="0"/>
              <a:t>et al., 2008; Mann et al., 2005)</a:t>
            </a:r>
            <a:endParaRPr lang="en-US" sz="1200" dirty="0"/>
          </a:p>
        </p:txBody>
      </p:sp>
    </p:spTree>
    <p:extLst>
      <p:ext uri="{BB962C8B-B14F-4D97-AF65-F5344CB8AC3E}">
        <p14:creationId xmlns:p14="http://schemas.microsoft.com/office/powerpoint/2010/main" val="2333752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Factors: Teen Suicide</a:t>
            </a:r>
            <a:endParaRPr lang="en-US" dirty="0"/>
          </a:p>
        </p:txBody>
      </p:sp>
      <p:sp>
        <p:nvSpPr>
          <p:cNvPr id="3" name="Content Placeholder 2"/>
          <p:cNvSpPr>
            <a:spLocks noGrp="1"/>
          </p:cNvSpPr>
          <p:nvPr>
            <p:ph sz="quarter" idx="13"/>
          </p:nvPr>
        </p:nvSpPr>
        <p:spPr/>
        <p:txBody>
          <a:bodyPr>
            <a:normAutofit fontScale="92500" lnSpcReduction="10000"/>
          </a:bodyPr>
          <a:lstStyle/>
          <a:p>
            <a:r>
              <a:rPr lang="en-US" dirty="0" smtClean="0"/>
              <a:t>Impaired Parental Relationships</a:t>
            </a:r>
          </a:p>
          <a:p>
            <a:pPr lvl="1"/>
            <a:r>
              <a:rPr lang="en-US" dirty="0" smtClean="0"/>
              <a:t>More prevalent in single parent, divorced families</a:t>
            </a:r>
          </a:p>
          <a:p>
            <a:pPr lvl="1"/>
            <a:r>
              <a:rPr lang="en-US" dirty="0" smtClean="0"/>
              <a:t>More prevalent in dysfunctional parental relationships versus absentee relationships</a:t>
            </a:r>
            <a:endParaRPr lang="en-US" dirty="0"/>
          </a:p>
        </p:txBody>
      </p:sp>
      <p:sp>
        <p:nvSpPr>
          <p:cNvPr id="4" name="Content Placeholder 3"/>
          <p:cNvSpPr>
            <a:spLocks noGrp="1"/>
          </p:cNvSpPr>
          <p:nvPr>
            <p:ph sz="quarter" idx="14"/>
          </p:nvPr>
        </p:nvSpPr>
        <p:spPr/>
        <p:txBody>
          <a:bodyPr>
            <a:normAutofit fontScale="92500" lnSpcReduction="20000"/>
          </a:bodyPr>
          <a:lstStyle/>
          <a:p>
            <a:r>
              <a:rPr lang="en-US" dirty="0" smtClean="0"/>
              <a:t>Exposure to Physical or Sexual Abuse</a:t>
            </a:r>
          </a:p>
          <a:p>
            <a:pPr lvl="1"/>
            <a:r>
              <a:rPr lang="en-US" dirty="0" smtClean="0"/>
              <a:t>Factor, not predictor</a:t>
            </a:r>
          </a:p>
          <a:p>
            <a:r>
              <a:rPr lang="en-US" dirty="0" smtClean="0"/>
              <a:t>Stressful Life Events</a:t>
            </a:r>
          </a:p>
          <a:p>
            <a:pPr lvl="1"/>
            <a:r>
              <a:rPr lang="en-US" dirty="0" smtClean="0"/>
              <a:t>Poor coping skills</a:t>
            </a:r>
          </a:p>
          <a:p>
            <a:pPr lvl="1"/>
            <a:r>
              <a:rPr lang="en-US" dirty="0" smtClean="0"/>
              <a:t>Economically disadvantaged</a:t>
            </a:r>
          </a:p>
          <a:p>
            <a:pPr lvl="1"/>
            <a:r>
              <a:rPr lang="en-US" dirty="0" smtClean="0"/>
              <a:t>Poor Academic Performance</a:t>
            </a:r>
          </a:p>
          <a:p>
            <a:pPr lvl="1"/>
            <a:r>
              <a:rPr lang="en-US" dirty="0" smtClean="0"/>
              <a:t>LGBT</a:t>
            </a:r>
          </a:p>
          <a:p>
            <a:r>
              <a:rPr lang="en-US" dirty="0" smtClean="0"/>
              <a:t>Contagion</a:t>
            </a:r>
          </a:p>
          <a:p>
            <a:pPr lvl="1"/>
            <a:endParaRPr lang="en-US" dirty="0"/>
          </a:p>
        </p:txBody>
      </p:sp>
      <p:sp>
        <p:nvSpPr>
          <p:cNvPr id="5" name="TextBox 4"/>
          <p:cNvSpPr txBox="1"/>
          <p:nvPr/>
        </p:nvSpPr>
        <p:spPr>
          <a:xfrm>
            <a:off x="578195" y="6153358"/>
            <a:ext cx="5038557" cy="276999"/>
          </a:xfrm>
          <a:prstGeom prst="rect">
            <a:avLst/>
          </a:prstGeom>
          <a:noFill/>
        </p:spPr>
        <p:txBody>
          <a:bodyPr wrap="square" rtlCol="0">
            <a:spAutoFit/>
          </a:bodyPr>
          <a:lstStyle/>
          <a:p>
            <a:r>
              <a:rPr lang="en-US" sz="1200" dirty="0"/>
              <a:t>(</a:t>
            </a:r>
            <a:r>
              <a:rPr lang="en-US" sz="1200" dirty="0" err="1"/>
              <a:t>Waldvogel</a:t>
            </a:r>
            <a:r>
              <a:rPr lang="en-US" sz="1200" dirty="0"/>
              <a:t> et al., 2008; Mann et al., 2005)</a:t>
            </a:r>
          </a:p>
        </p:txBody>
      </p:sp>
    </p:spTree>
    <p:extLst>
      <p:ext uri="{BB962C8B-B14F-4D97-AF65-F5344CB8AC3E}">
        <p14:creationId xmlns:p14="http://schemas.microsoft.com/office/powerpoint/2010/main" val="262489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Providers</a:t>
            </a:r>
            <a:endParaRPr lang="en-US" dirty="0"/>
          </a:p>
        </p:txBody>
      </p:sp>
      <p:sp>
        <p:nvSpPr>
          <p:cNvPr id="6" name="Content Placeholder 5"/>
          <p:cNvSpPr>
            <a:spLocks noGrp="1"/>
          </p:cNvSpPr>
          <p:nvPr>
            <p:ph idx="1"/>
          </p:nvPr>
        </p:nvSpPr>
        <p:spPr/>
        <p:txBody>
          <a:bodyPr/>
          <a:lstStyle/>
          <a:p>
            <a:r>
              <a:rPr lang="en-US" dirty="0" smtClean="0"/>
              <a:t>From 2003-2004 the was a18.2% increase in the suicide rate in adolescents</a:t>
            </a:r>
          </a:p>
          <a:p>
            <a:r>
              <a:rPr lang="en-US" dirty="0" smtClean="0"/>
              <a:t>This jump is largely attributed to the SSRI FDA black box warning about increased risk of suicide in adolescent and the subsequent dramatic decrease in depression treatment and prescribing of SSRI’s for adolescents during this time. </a:t>
            </a:r>
          </a:p>
          <a:p>
            <a:pPr marL="68580" indent="0">
              <a:buNone/>
            </a:pPr>
            <a:endParaRPr lang="en-US" dirty="0"/>
          </a:p>
          <a:p>
            <a:pPr marL="68580" indent="0">
              <a:buNone/>
            </a:pPr>
            <a:endParaRPr lang="en-US" dirty="0"/>
          </a:p>
        </p:txBody>
      </p:sp>
      <p:sp>
        <p:nvSpPr>
          <p:cNvPr id="3" name="TextBox 2"/>
          <p:cNvSpPr txBox="1"/>
          <p:nvPr/>
        </p:nvSpPr>
        <p:spPr>
          <a:xfrm>
            <a:off x="464621" y="6122385"/>
            <a:ext cx="2839351" cy="276999"/>
          </a:xfrm>
          <a:prstGeom prst="rect">
            <a:avLst/>
          </a:prstGeom>
          <a:noFill/>
        </p:spPr>
        <p:txBody>
          <a:bodyPr wrap="square" rtlCol="0">
            <a:spAutoFit/>
          </a:bodyPr>
          <a:lstStyle/>
          <a:p>
            <a:r>
              <a:rPr lang="en-US" sz="1200" dirty="0" smtClean="0"/>
              <a:t>(</a:t>
            </a:r>
            <a:r>
              <a:rPr lang="en-US" sz="1200" dirty="0" err="1" smtClean="0"/>
              <a:t>Shain</a:t>
            </a:r>
            <a:r>
              <a:rPr lang="en-US" sz="1200" dirty="0" smtClean="0"/>
              <a:t>, 2007)</a:t>
            </a:r>
            <a:endParaRPr lang="en-US" sz="1200" dirty="0"/>
          </a:p>
        </p:txBody>
      </p:sp>
    </p:spTree>
    <p:extLst>
      <p:ext uri="{BB962C8B-B14F-4D97-AF65-F5344CB8AC3E}">
        <p14:creationId xmlns:p14="http://schemas.microsoft.com/office/powerpoint/2010/main" val="1601198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Provider Education </a:t>
            </a:r>
            <a:endParaRPr lang="en-US" dirty="0"/>
          </a:p>
        </p:txBody>
      </p:sp>
      <p:sp>
        <p:nvSpPr>
          <p:cNvPr id="5" name="Content Placeholder 4"/>
          <p:cNvSpPr>
            <a:spLocks noGrp="1"/>
          </p:cNvSpPr>
          <p:nvPr>
            <p:ph idx="1"/>
          </p:nvPr>
        </p:nvSpPr>
        <p:spPr/>
        <p:txBody>
          <a:bodyPr>
            <a:normAutofit lnSpcReduction="10000"/>
          </a:bodyPr>
          <a:lstStyle/>
          <a:p>
            <a:r>
              <a:rPr lang="en-US" dirty="0" smtClean="0"/>
              <a:t>Due to the shortage of Mental Health professionals, Primary Care Providers (PCP)and other Care Providers are diagnosing and treating a large portion of the mental health population. </a:t>
            </a:r>
          </a:p>
          <a:p>
            <a:r>
              <a:rPr lang="en-US" dirty="0" smtClean="0"/>
              <a:t>Unfortunately, assessment, diagnosis and treatment of mental illness is not extensively covered as part of most primary care or specialist (except MH) education.  </a:t>
            </a:r>
          </a:p>
          <a:p>
            <a:endParaRPr lang="en-US" dirty="0"/>
          </a:p>
        </p:txBody>
      </p:sp>
    </p:spTree>
    <p:extLst>
      <p:ext uri="{BB962C8B-B14F-4D97-AF65-F5344CB8AC3E}">
        <p14:creationId xmlns:p14="http://schemas.microsoft.com/office/powerpoint/2010/main" val="2476721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Provider Education</a:t>
            </a:r>
            <a:endParaRPr lang="en-US" dirty="0"/>
          </a:p>
        </p:txBody>
      </p:sp>
      <p:sp>
        <p:nvSpPr>
          <p:cNvPr id="3" name="Content Placeholder 2"/>
          <p:cNvSpPr>
            <a:spLocks noGrp="1"/>
          </p:cNvSpPr>
          <p:nvPr>
            <p:ph sz="quarter" idx="13"/>
          </p:nvPr>
        </p:nvSpPr>
        <p:spPr/>
        <p:txBody>
          <a:bodyPr/>
          <a:lstStyle/>
          <a:p>
            <a:r>
              <a:rPr lang="en-US" dirty="0" smtClean="0"/>
              <a:t>Identification and treatment of Mental Health conditions in Primary Care has been identified as a key concept in suicide prevention</a:t>
            </a:r>
            <a:endParaRPr lang="en-US" dirty="0"/>
          </a:p>
        </p:txBody>
      </p:sp>
      <p:sp>
        <p:nvSpPr>
          <p:cNvPr id="4" name="Content Placeholder 3"/>
          <p:cNvSpPr>
            <a:spLocks noGrp="1"/>
          </p:cNvSpPr>
          <p:nvPr>
            <p:ph sz="quarter" idx="14"/>
          </p:nvPr>
        </p:nvSpPr>
        <p:spPr/>
        <p:txBody>
          <a:bodyPr>
            <a:normAutofit fontScale="92500" lnSpcReduction="20000"/>
          </a:bodyPr>
          <a:lstStyle/>
          <a:p>
            <a:r>
              <a:rPr lang="en-US" dirty="0" smtClean="0"/>
              <a:t>Identification and treatment has been found to significantly reduce suicidal behavior in adolescents </a:t>
            </a:r>
          </a:p>
          <a:p>
            <a:r>
              <a:rPr lang="en-US" dirty="0" smtClean="0"/>
              <a:t>Diagnosing, treatment, monitoring and referral are considered part of appropriate care. </a:t>
            </a:r>
            <a:endParaRPr lang="en-US" dirty="0"/>
          </a:p>
        </p:txBody>
      </p:sp>
    </p:spTree>
    <p:extLst>
      <p:ext uri="{BB962C8B-B14F-4D97-AF65-F5344CB8AC3E}">
        <p14:creationId xmlns:p14="http://schemas.microsoft.com/office/powerpoint/2010/main" val="28618476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388</TotalTime>
  <Words>2181</Words>
  <Application>Microsoft Macintosh PowerPoint</Application>
  <PresentationFormat>On-screen Show (4:3)</PresentationFormat>
  <Paragraphs>211</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Austin</vt:lpstr>
      <vt:lpstr>Provider Education &amp; Suicide Prevention</vt:lpstr>
      <vt:lpstr>Health Problem: Teen Suicide </vt:lpstr>
      <vt:lpstr>Health Problem: Teen Suicide</vt:lpstr>
      <vt:lpstr>Health Problem: Teen Suicide</vt:lpstr>
      <vt:lpstr>Risk Factors: Teen Suicide</vt:lpstr>
      <vt:lpstr>Risk Factors: Teen Suicide</vt:lpstr>
      <vt:lpstr>Impact of Providers</vt:lpstr>
      <vt:lpstr>Provider Education </vt:lpstr>
      <vt:lpstr>Provider Education</vt:lpstr>
      <vt:lpstr>Provider Education</vt:lpstr>
      <vt:lpstr>Health Belief Model</vt:lpstr>
      <vt:lpstr>Using the Health Belief Model to Influence Physicians Behavior </vt:lpstr>
      <vt:lpstr>Using the Health Belief Model to Influence Physicians Behavior </vt:lpstr>
      <vt:lpstr>Goal 1a: Increase provider perceived susceptibility</vt:lpstr>
      <vt:lpstr>Goal1b: Increase provider perceived severity</vt:lpstr>
      <vt:lpstr>Goal1c: Increase provider perceived benefit </vt:lpstr>
      <vt:lpstr> Goal 1d: Decrease provider barriers </vt:lpstr>
      <vt:lpstr>Goal 1e: Increase provider cues to action</vt:lpstr>
      <vt:lpstr>Goal 1f: Increase provider self efficacy</vt:lpstr>
      <vt:lpstr>Intervention </vt:lpstr>
      <vt:lpstr>Evaluation</vt:lpstr>
      <vt:lpstr>Evaluation</vt:lpstr>
      <vt:lpstr>Cost Estimate</vt:lpstr>
      <vt:lpstr>Intervention Resources</vt:lpstr>
      <vt:lpstr>Intervention Resources</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Provider Education &amp; Suicide Prevention</dc:title>
  <dc:creator>Stacey (mom) Lambour</dc:creator>
  <cp:lastModifiedBy>Stacey (mom) Lambour</cp:lastModifiedBy>
  <cp:revision>38</cp:revision>
  <dcterms:created xsi:type="dcterms:W3CDTF">2013-07-08T16:56:50Z</dcterms:created>
  <dcterms:modified xsi:type="dcterms:W3CDTF">2014-02-09T16:40:29Z</dcterms:modified>
</cp:coreProperties>
</file>