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wdp" ContentType="image/vnd.ms-photo"/>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9" r:id="rId1"/>
  </p:sldMasterIdLst>
  <p:sldIdLst>
    <p:sldId id="256" r:id="rId2"/>
    <p:sldId id="257" r:id="rId3"/>
    <p:sldId id="262" r:id="rId4"/>
    <p:sldId id="258" r:id="rId5"/>
    <p:sldId id="263" r:id="rId6"/>
    <p:sldId id="260" r:id="rId7"/>
    <p:sldId id="290" r:id="rId8"/>
    <p:sldId id="292" r:id="rId9"/>
    <p:sldId id="285" r:id="rId10"/>
    <p:sldId id="284" r:id="rId11"/>
    <p:sldId id="286" r:id="rId12"/>
    <p:sldId id="266" r:id="rId13"/>
    <p:sldId id="293" r:id="rId14"/>
    <p:sldId id="273" r:id="rId15"/>
    <p:sldId id="297" r:id="rId16"/>
    <p:sldId id="259" r:id="rId17"/>
    <p:sldId id="275" r:id="rId18"/>
    <p:sldId id="303" r:id="rId19"/>
    <p:sldId id="296" r:id="rId20"/>
    <p:sldId id="304" r:id="rId21"/>
    <p:sldId id="310" r:id="rId22"/>
    <p:sldId id="302" r:id="rId23"/>
    <p:sldId id="291" r:id="rId24"/>
    <p:sldId id="294" r:id="rId25"/>
    <p:sldId id="295" r:id="rId26"/>
    <p:sldId id="305" r:id="rId27"/>
    <p:sldId id="308" r:id="rId28"/>
    <p:sldId id="311" r:id="rId29"/>
    <p:sldId id="287" r:id="rId30"/>
    <p:sldId id="288" r:id="rId31"/>
    <p:sldId id="309" r:id="rId32"/>
    <p:sldId id="276" r:id="rId33"/>
    <p:sldId id="270" r:id="rId34"/>
    <p:sldId id="283" r:id="rId35"/>
    <p:sldId id="289" r:id="rId36"/>
    <p:sldId id="282" r:id="rId37"/>
    <p:sldId id="298" r:id="rId38"/>
    <p:sldId id="264" r:id="rId39"/>
    <p:sldId id="267" r:id="rId40"/>
    <p:sldId id="278" r:id="rId41"/>
    <p:sldId id="268" r:id="rId42"/>
    <p:sldId id="271" r:id="rId43"/>
    <p:sldId id="272" r:id="rId44"/>
    <p:sldId id="306" r:id="rId45"/>
    <p:sldId id="307"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fifmiw1kpQUHCYwr09ODvw==" hashData="58SWuqvIhnEQ0JJ9ypIHQU1GSok="/>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555" autoAdjust="0"/>
  </p:normalViewPr>
  <p:slideViewPr>
    <p:cSldViewPr snapToGrid="0" snapToObjects="1">
      <p:cViewPr>
        <p:scale>
          <a:sx n="103" d="100"/>
          <a:sy n="103" d="100"/>
        </p:scale>
        <p:origin x="-1256" y="-80"/>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Service Utilization Comparison in Patients</a:t>
            </a:r>
            <a:r>
              <a:rPr lang="en-US" baseline="0" dirty="0" smtClean="0"/>
              <a:t> With and Without Depression</a:t>
            </a:r>
            <a:endParaRPr lang="en-US" dirty="0"/>
          </a:p>
        </c:rich>
      </c:tx>
      <c:overlay val="0"/>
    </c:title>
    <c:autoTitleDeleted val="0"/>
    <c:plotArea>
      <c:layout/>
      <c:barChart>
        <c:barDir val="col"/>
        <c:grouping val="clustered"/>
        <c:varyColors val="0"/>
        <c:ser>
          <c:idx val="0"/>
          <c:order val="0"/>
          <c:tx>
            <c:strRef>
              <c:f>Sheet1!$B$1</c:f>
              <c:strCache>
                <c:ptCount val="1"/>
                <c:pt idx="0">
                  <c:v>Without Depression</c:v>
                </c:pt>
              </c:strCache>
            </c:strRef>
          </c:tx>
          <c:invertIfNegative val="0"/>
          <c:cat>
            <c:strRef>
              <c:f>Sheet1!$A$2:$A$4</c:f>
              <c:strCache>
                <c:ptCount val="3"/>
                <c:pt idx="0">
                  <c:v>Mental Health Expenditures</c:v>
                </c:pt>
                <c:pt idx="1">
                  <c:v>Medical Expenditures</c:v>
                </c:pt>
                <c:pt idx="2">
                  <c:v>Total Expenditures</c:v>
                </c:pt>
              </c:strCache>
            </c:strRef>
          </c:cat>
          <c:val>
            <c:numRef>
              <c:f>Sheet1!$B$2:$B$4</c:f>
              <c:numCache>
                <c:formatCode>"$"#,##0</c:formatCode>
                <c:ptCount val="3"/>
                <c:pt idx="0">
                  <c:v>20.0</c:v>
                </c:pt>
                <c:pt idx="1">
                  <c:v>840.0</c:v>
                </c:pt>
                <c:pt idx="2">
                  <c:v>860.0</c:v>
                </c:pt>
              </c:numCache>
            </c:numRef>
          </c:val>
        </c:ser>
        <c:ser>
          <c:idx val="1"/>
          <c:order val="1"/>
          <c:tx>
            <c:strRef>
              <c:f>Sheet1!$C$1</c:f>
              <c:strCache>
                <c:ptCount val="1"/>
                <c:pt idx="0">
                  <c:v>With Depression</c:v>
                </c:pt>
              </c:strCache>
            </c:strRef>
          </c:tx>
          <c:invertIfNegative val="0"/>
          <c:cat>
            <c:strRef>
              <c:f>Sheet1!$A$2:$A$4</c:f>
              <c:strCache>
                <c:ptCount val="3"/>
                <c:pt idx="0">
                  <c:v>Mental Health Expenditures</c:v>
                </c:pt>
                <c:pt idx="1">
                  <c:v>Medical Expenditures</c:v>
                </c:pt>
                <c:pt idx="2">
                  <c:v>Total Expenditures</c:v>
                </c:pt>
              </c:strCache>
            </c:strRef>
          </c:cat>
          <c:val>
            <c:numRef>
              <c:f>Sheet1!$C$2:$C$4</c:f>
              <c:numCache>
                <c:formatCode>"$"#,##0</c:formatCode>
                <c:ptCount val="3"/>
                <c:pt idx="0">
                  <c:v>130.0</c:v>
                </c:pt>
                <c:pt idx="1">
                  <c:v>1290.0</c:v>
                </c:pt>
                <c:pt idx="2">
                  <c:v>1420.0</c:v>
                </c:pt>
              </c:numCache>
            </c:numRef>
          </c:val>
        </c:ser>
        <c:dLbls>
          <c:showLegendKey val="0"/>
          <c:showVal val="1"/>
          <c:showCatName val="0"/>
          <c:showSerName val="0"/>
          <c:showPercent val="0"/>
          <c:showBubbleSize val="0"/>
        </c:dLbls>
        <c:gapWidth val="150"/>
        <c:overlap val="-25"/>
        <c:axId val="2108771848"/>
        <c:axId val="2108774728"/>
      </c:barChart>
      <c:catAx>
        <c:axId val="2108771848"/>
        <c:scaling>
          <c:orientation val="minMax"/>
        </c:scaling>
        <c:delete val="0"/>
        <c:axPos val="b"/>
        <c:majorTickMark val="none"/>
        <c:minorTickMark val="none"/>
        <c:tickLblPos val="nextTo"/>
        <c:crossAx val="2108774728"/>
        <c:crosses val="autoZero"/>
        <c:auto val="1"/>
        <c:lblAlgn val="ctr"/>
        <c:lblOffset val="100"/>
        <c:noMultiLvlLbl val="0"/>
      </c:catAx>
      <c:valAx>
        <c:axId val="2108774728"/>
        <c:scaling>
          <c:orientation val="minMax"/>
        </c:scaling>
        <c:delete val="1"/>
        <c:axPos val="l"/>
        <c:numFmt formatCode="&quot;$&quot;#,##0" sourceLinked="1"/>
        <c:majorTickMark val="none"/>
        <c:minorTickMark val="none"/>
        <c:tickLblPos val="nextTo"/>
        <c:crossAx val="2108771848"/>
        <c:crosses val="autoZero"/>
        <c:crossBetween val="between"/>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2005 Mental</a:t>
            </a:r>
            <a:r>
              <a:rPr lang="en-US" baseline="0" dirty="0" smtClean="0"/>
              <a:t> Health Spending </a:t>
            </a:r>
            <a:endParaRPr lang="en-US" dirty="0"/>
          </a:p>
        </c:rich>
      </c:tx>
      <c:overlay val="0"/>
    </c:title>
    <c:autoTitleDeleted val="0"/>
    <c:plotArea>
      <c:layout>
        <c:manualLayout>
          <c:layoutTarget val="inner"/>
          <c:xMode val="edge"/>
          <c:yMode val="edge"/>
          <c:x val="0.209610085471284"/>
          <c:y val="0.192154246685211"/>
          <c:w val="0.555846333990086"/>
          <c:h val="0.504620398602155"/>
        </c:manualLayout>
      </c:layout>
      <c:pieChart>
        <c:varyColors val="1"/>
        <c:ser>
          <c:idx val="0"/>
          <c:order val="0"/>
          <c:tx>
            <c:strRef>
              <c:f>Sheet1!$B$1</c:f>
              <c:strCache>
                <c:ptCount val="1"/>
                <c:pt idx="0">
                  <c:v>113 billion Spent</c:v>
                </c:pt>
              </c:strCache>
            </c:strRef>
          </c:tx>
          <c:dLbls>
            <c:showLegendKey val="0"/>
            <c:showVal val="0"/>
            <c:showCatName val="0"/>
            <c:showSerName val="0"/>
            <c:showPercent val="1"/>
            <c:showBubbleSize val="0"/>
            <c:showLeaderLines val="1"/>
          </c:dLbls>
          <c:cat>
            <c:strRef>
              <c:f>Sheet1!$A$2:$A$6</c:f>
              <c:strCache>
                <c:ptCount val="5"/>
                <c:pt idx="0">
                  <c:v>Prescriptions Drugs</c:v>
                </c:pt>
                <c:pt idx="1">
                  <c:v>Residential Treatment</c:v>
                </c:pt>
                <c:pt idx="2">
                  <c:v>Outpatient Services</c:v>
                </c:pt>
                <c:pt idx="3">
                  <c:v>Inpatient Services</c:v>
                </c:pt>
                <c:pt idx="4">
                  <c:v>Other</c:v>
                </c:pt>
              </c:strCache>
            </c:strRef>
          </c:cat>
          <c:val>
            <c:numRef>
              <c:f>Sheet1!$B$2:$B$6</c:f>
              <c:numCache>
                <c:formatCode>General</c:formatCode>
                <c:ptCount val="5"/>
                <c:pt idx="0">
                  <c:v>27.0</c:v>
                </c:pt>
                <c:pt idx="1">
                  <c:v>14.0</c:v>
                </c:pt>
                <c:pt idx="2">
                  <c:v>33.0</c:v>
                </c:pt>
                <c:pt idx="3">
                  <c:v>19.0</c:v>
                </c:pt>
                <c:pt idx="4">
                  <c:v>7.0</c:v>
                </c:pt>
              </c:numCache>
            </c:numRef>
          </c:val>
        </c:ser>
        <c:dLbls>
          <c:showLegendKey val="0"/>
          <c:showVal val="0"/>
          <c:showCatName val="0"/>
          <c:showSerName val="0"/>
          <c:showPercent val="1"/>
          <c:showBubbleSize val="0"/>
          <c:showLeaderLines val="1"/>
        </c:dLbls>
        <c:firstSliceAng val="0"/>
      </c:pieChart>
    </c:plotArea>
    <c:legend>
      <c:legendPos val="b"/>
      <c:layout>
        <c:manualLayout>
          <c:xMode val="edge"/>
          <c:yMode val="edge"/>
          <c:x val="0.0"/>
          <c:y val="0.72172436680892"/>
          <c:w val="0.996251042974036"/>
          <c:h val="0.2782756331910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2005 Mental </a:t>
            </a:r>
            <a:r>
              <a:rPr lang="en-US" dirty="0" smtClean="0"/>
              <a:t>Health</a:t>
            </a:r>
            <a:r>
              <a:rPr lang="en-US" baseline="0" dirty="0" smtClean="0"/>
              <a:t> Care Reimbursement</a:t>
            </a:r>
            <a:endParaRPr lang="en-US" dirty="0"/>
          </a:p>
        </c:rich>
      </c:tx>
      <c:overlay val="0"/>
    </c:title>
    <c:autoTitleDeleted val="0"/>
    <c:plotArea>
      <c:layout>
        <c:manualLayout>
          <c:layoutTarget val="inner"/>
          <c:xMode val="edge"/>
          <c:yMode val="edge"/>
          <c:x val="0.0838784844427042"/>
          <c:y val="0.193133294598309"/>
          <c:w val="0.457341937036749"/>
          <c:h val="0.774549013640262"/>
        </c:manualLayout>
      </c:layout>
      <c:pieChart>
        <c:varyColors val="1"/>
        <c:ser>
          <c:idx val="0"/>
          <c:order val="0"/>
          <c:tx>
            <c:strRef>
              <c:f>Sheet1!$B$1</c:f>
              <c:strCache>
                <c:ptCount val="1"/>
                <c:pt idx="0">
                  <c:v>2005 Mental Health Spending</c:v>
                </c:pt>
              </c:strCache>
            </c:strRef>
          </c:tx>
          <c:dLbls>
            <c:dLbl>
              <c:idx val="0"/>
              <c:tx>
                <c:rich>
                  <a:bodyPr/>
                  <a:lstStyle/>
                  <a:p>
                    <a:r>
                      <a:rPr lang="en-US" smtClean="0"/>
                      <a:t>28%</a:t>
                    </a:r>
                    <a:endParaRPr lang="en-US" dirty="0"/>
                  </a:p>
                </c:rich>
              </c:tx>
              <c:showLegendKey val="0"/>
              <c:showVal val="0"/>
              <c:showCatName val="0"/>
              <c:showSerName val="0"/>
              <c:showPercent val="1"/>
              <c:showBubbleSize val="0"/>
            </c:dLbl>
            <c:dLbl>
              <c:idx val="6"/>
              <c:tx>
                <c:rich>
                  <a:bodyPr/>
                  <a:lstStyle/>
                  <a:p>
                    <a:r>
                      <a:rPr lang="en-US" smtClean="0"/>
                      <a:t>2%</a:t>
                    </a:r>
                    <a:endParaRPr lang="en-US"/>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Sheet1!$A$2:$A$8</c:f>
              <c:strCache>
                <c:ptCount val="7"/>
                <c:pt idx="0">
                  <c:v>Medicaid</c:v>
                </c:pt>
                <c:pt idx="1">
                  <c:v>Private Insurance</c:v>
                </c:pt>
                <c:pt idx="2">
                  <c:v>State &amp; Local Funds</c:v>
                </c:pt>
                <c:pt idx="3">
                  <c:v>Medicare</c:v>
                </c:pt>
                <c:pt idx="4">
                  <c:v>Out Of Pocket Expense</c:v>
                </c:pt>
                <c:pt idx="5">
                  <c:v>Federal Funds</c:v>
                </c:pt>
                <c:pt idx="6">
                  <c:v>Other</c:v>
                </c:pt>
              </c:strCache>
            </c:strRef>
          </c:cat>
          <c:val>
            <c:numRef>
              <c:f>Sheet1!$B$2:$B$8</c:f>
              <c:numCache>
                <c:formatCode>General</c:formatCode>
                <c:ptCount val="7"/>
                <c:pt idx="0">
                  <c:v>28.0</c:v>
                </c:pt>
                <c:pt idx="1">
                  <c:v>27.0</c:v>
                </c:pt>
                <c:pt idx="2">
                  <c:v>18.0</c:v>
                </c:pt>
                <c:pt idx="3">
                  <c:v>8.0</c:v>
                </c:pt>
                <c:pt idx="4">
                  <c:v>12.0</c:v>
                </c:pt>
                <c:pt idx="5">
                  <c:v>5.0</c:v>
                </c:pt>
                <c:pt idx="6">
                  <c:v>2.0</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80844815859364"/>
          <c:y val="0.20276402069557"/>
          <c:w val="0.305323330470757"/>
          <c:h val="0.690867526215311"/>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800" baseline="0"/>
            </a:pPr>
            <a:r>
              <a:rPr lang="en-US" sz="1800" baseline="0" dirty="0" smtClean="0"/>
              <a:t>Mental Health Care Services Reimbursement</a:t>
            </a:r>
            <a:endParaRPr lang="en-US" sz="1800" baseline="0" dirty="0"/>
          </a:p>
        </c:rich>
      </c:tx>
      <c:layout>
        <c:manualLayout>
          <c:xMode val="edge"/>
          <c:yMode val="edge"/>
          <c:x val="0.169581413290658"/>
          <c:y val="0.0417417625270722"/>
        </c:manualLayout>
      </c:layout>
      <c:overlay val="0"/>
    </c:title>
    <c:autoTitleDeleted val="0"/>
    <c:plotArea>
      <c:layout>
        <c:manualLayout>
          <c:layoutTarget val="inner"/>
          <c:xMode val="edge"/>
          <c:yMode val="edge"/>
          <c:x val="0.249267276606581"/>
          <c:y val="0.2793009192468"/>
          <c:w val="0.501465446786838"/>
          <c:h val="0.436318774822235"/>
        </c:manualLayout>
      </c:layout>
      <c:pieChart>
        <c:varyColors val="1"/>
        <c:ser>
          <c:idx val="0"/>
          <c:order val="0"/>
          <c:tx>
            <c:strRef>
              <c:f>Sheet1!$B$1</c:f>
              <c:strCache>
                <c:ptCount val="1"/>
                <c:pt idx="0">
                  <c:v>Column1</c:v>
                </c:pt>
              </c:strCache>
            </c:strRef>
          </c:tx>
          <c:dLbls>
            <c:dLblPos val="bestFit"/>
            <c:showLegendKey val="0"/>
            <c:showVal val="0"/>
            <c:showCatName val="0"/>
            <c:showSerName val="0"/>
            <c:showPercent val="1"/>
            <c:showBubbleSize val="0"/>
            <c:showLeaderLines val="1"/>
          </c:dLbls>
          <c:cat>
            <c:strRef>
              <c:f>Sheet1!$A$2:$A$8</c:f>
              <c:strCache>
                <c:ptCount val="7"/>
                <c:pt idx="0">
                  <c:v>Federal Funds</c:v>
                </c:pt>
                <c:pt idx="1">
                  <c:v>State Funds</c:v>
                </c:pt>
                <c:pt idx="2">
                  <c:v>Local Funds</c:v>
                </c:pt>
                <c:pt idx="3">
                  <c:v>Medicaid</c:v>
                </c:pt>
                <c:pt idx="4">
                  <c:v>Medicare</c:v>
                </c:pt>
                <c:pt idx="5">
                  <c:v>Private Payments</c:v>
                </c:pt>
                <c:pt idx="6">
                  <c:v>Other</c:v>
                </c:pt>
              </c:strCache>
            </c:strRef>
          </c:cat>
          <c:val>
            <c:numRef>
              <c:f>Sheet1!$B$2:$B$8</c:f>
              <c:numCache>
                <c:formatCode>General</c:formatCode>
                <c:ptCount val="7"/>
                <c:pt idx="0">
                  <c:v>3.0</c:v>
                </c:pt>
                <c:pt idx="1">
                  <c:v>36.0</c:v>
                </c:pt>
                <c:pt idx="2">
                  <c:v>11.0</c:v>
                </c:pt>
                <c:pt idx="3">
                  <c:v>23.0</c:v>
                </c:pt>
                <c:pt idx="4">
                  <c:v>2.0</c:v>
                </c:pt>
                <c:pt idx="5">
                  <c:v>23.0</c:v>
                </c:pt>
                <c:pt idx="6">
                  <c:v>2.0</c:v>
                </c:pt>
              </c:numCache>
            </c:numRef>
          </c:val>
        </c:ser>
        <c:dLbls>
          <c:dLblPos val="bestFit"/>
          <c:showLegendKey val="0"/>
          <c:showVal val="0"/>
          <c:showCatName val="0"/>
          <c:showSerName val="0"/>
          <c:showPercent val="1"/>
          <c:showBubbleSize val="0"/>
          <c:showLeaderLines val="1"/>
        </c:dLbls>
        <c:firstSliceAng val="0"/>
      </c:pieChart>
    </c:plotArea>
    <c:legend>
      <c:legendPos val="b"/>
      <c:layout>
        <c:manualLayout>
          <c:xMode val="edge"/>
          <c:yMode val="edge"/>
          <c:x val="0.0247686060634611"/>
          <c:y val="0.736612765207129"/>
          <c:w val="0.973038890002386"/>
          <c:h val="0.24374405242719"/>
        </c:manualLayout>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162D34-21E9-A54C-8907-F84BD17172BC}" type="doc">
      <dgm:prSet loTypeId="urn:microsoft.com/office/officeart/2005/8/layout/arrow2" loCatId="" qsTypeId="urn:microsoft.com/office/officeart/2005/8/quickstyle/simple3" qsCatId="simple" csTypeId="urn:microsoft.com/office/officeart/2005/8/colors/accent1_2" csCatId="accent1" phldr="1"/>
      <dgm:spPr/>
      <dgm:t>
        <a:bodyPr/>
        <a:lstStyle/>
        <a:p>
          <a:endParaRPr lang="en-US"/>
        </a:p>
      </dgm:t>
    </dgm:pt>
    <dgm:pt modelId="{B2D7F68C-9A02-3A4C-88FB-3E4AE47BC81C}">
      <dgm:prSet phldrT="[Text]"/>
      <dgm:spPr/>
      <dgm:t>
        <a:bodyPr/>
        <a:lstStyle/>
        <a:p>
          <a:r>
            <a:rPr lang="en-US" dirty="0" smtClean="0"/>
            <a:t>1927-</a:t>
          </a:r>
        </a:p>
        <a:p>
          <a:r>
            <a:rPr lang="en-US" dirty="0" smtClean="0"/>
            <a:t>US Supreme Court Forces Sterilization on “defectives,” including mentally ill</a:t>
          </a:r>
          <a:endParaRPr lang="en-US" dirty="0"/>
        </a:p>
      </dgm:t>
    </dgm:pt>
    <dgm:pt modelId="{7D7F8E10-7A6C-1341-BC58-40BD54FC9F06}" type="parTrans" cxnId="{D86F17FB-0292-A440-8C1C-6C190E85885B}">
      <dgm:prSet/>
      <dgm:spPr/>
      <dgm:t>
        <a:bodyPr/>
        <a:lstStyle/>
        <a:p>
          <a:endParaRPr lang="en-US"/>
        </a:p>
      </dgm:t>
    </dgm:pt>
    <dgm:pt modelId="{A9781D8B-E03E-5F42-B9E9-FD3E68EF6F1C}" type="sibTrans" cxnId="{D86F17FB-0292-A440-8C1C-6C190E85885B}">
      <dgm:prSet/>
      <dgm:spPr/>
      <dgm:t>
        <a:bodyPr/>
        <a:lstStyle/>
        <a:p>
          <a:endParaRPr lang="en-US"/>
        </a:p>
      </dgm:t>
    </dgm:pt>
    <dgm:pt modelId="{31F1C0BC-9F1F-3746-AC82-2A95FC17E522}">
      <dgm:prSet phldrT="[Text]"/>
      <dgm:spPr/>
      <dgm:t>
        <a:bodyPr/>
        <a:lstStyle/>
        <a:p>
          <a:r>
            <a:rPr lang="en-US" dirty="0" smtClean="0"/>
            <a:t>1963- </a:t>
          </a:r>
        </a:p>
        <a:p>
          <a:r>
            <a:rPr lang="en-US" dirty="0" smtClean="0"/>
            <a:t>Community Mental Health Center Construction Act was passed, leading to the closure of many psychiatric hospitals and opening of Community Based Mental Health Centers</a:t>
          </a:r>
          <a:endParaRPr lang="en-US" dirty="0"/>
        </a:p>
      </dgm:t>
    </dgm:pt>
    <dgm:pt modelId="{AF3D5F00-0447-BA49-8978-AD9525C8EBBA}" type="parTrans" cxnId="{EDA1077E-E663-8F4B-9051-249FB510D187}">
      <dgm:prSet/>
      <dgm:spPr/>
      <dgm:t>
        <a:bodyPr/>
        <a:lstStyle/>
        <a:p>
          <a:endParaRPr lang="en-US"/>
        </a:p>
      </dgm:t>
    </dgm:pt>
    <dgm:pt modelId="{650A8658-D21D-F440-B403-C1B557684FDB}" type="sibTrans" cxnId="{EDA1077E-E663-8F4B-9051-249FB510D187}">
      <dgm:prSet/>
      <dgm:spPr/>
      <dgm:t>
        <a:bodyPr/>
        <a:lstStyle/>
        <a:p>
          <a:endParaRPr lang="en-US"/>
        </a:p>
      </dgm:t>
    </dgm:pt>
    <dgm:pt modelId="{299A936C-7895-7E46-B537-ED58B717C9FE}">
      <dgm:prSet phldrT="[Text]"/>
      <dgm:spPr/>
      <dgm:t>
        <a:bodyPr/>
        <a:lstStyle/>
        <a:p>
          <a:r>
            <a:rPr lang="en-US" dirty="0" smtClean="0"/>
            <a:t>2008- </a:t>
          </a:r>
        </a:p>
        <a:p>
          <a:r>
            <a:rPr lang="en-US" dirty="0" smtClean="0"/>
            <a:t>Mental Health Parity And Addictions Equity Act was passed, requires insurance to cover mental illness like physical illness.</a:t>
          </a:r>
          <a:endParaRPr lang="en-US" dirty="0"/>
        </a:p>
      </dgm:t>
    </dgm:pt>
    <dgm:pt modelId="{187C7305-82D4-0247-99BE-1ABBBE8CF26E}" type="sibTrans" cxnId="{98876413-52E1-5542-9347-A851A96EC2C5}">
      <dgm:prSet/>
      <dgm:spPr/>
      <dgm:t>
        <a:bodyPr/>
        <a:lstStyle/>
        <a:p>
          <a:endParaRPr lang="en-US"/>
        </a:p>
      </dgm:t>
    </dgm:pt>
    <dgm:pt modelId="{1179833A-A4EB-6143-9385-5B2620CC677C}" type="parTrans" cxnId="{98876413-52E1-5542-9347-A851A96EC2C5}">
      <dgm:prSet/>
      <dgm:spPr/>
      <dgm:t>
        <a:bodyPr/>
        <a:lstStyle/>
        <a:p>
          <a:endParaRPr lang="en-US"/>
        </a:p>
      </dgm:t>
    </dgm:pt>
    <dgm:pt modelId="{3459E7A2-C3F0-5846-8B9C-C062323E3258}">
      <dgm:prSet/>
      <dgm:spPr/>
      <dgm:t>
        <a:bodyPr/>
        <a:lstStyle/>
        <a:p>
          <a:r>
            <a:rPr lang="en-US" dirty="0" smtClean="0"/>
            <a:t>2010- </a:t>
          </a:r>
        </a:p>
        <a:p>
          <a:r>
            <a:rPr lang="en-US" dirty="0" smtClean="0"/>
            <a:t>ACA requires Mental Health treatment be part of basic insurance coverage</a:t>
          </a:r>
          <a:endParaRPr lang="en-US" dirty="0"/>
        </a:p>
      </dgm:t>
    </dgm:pt>
    <dgm:pt modelId="{3EA40684-A9A0-F34A-825D-890D295E69A6}" type="parTrans" cxnId="{F03AA1F6-B906-784E-A2F0-B0D918909D43}">
      <dgm:prSet/>
      <dgm:spPr/>
      <dgm:t>
        <a:bodyPr/>
        <a:lstStyle/>
        <a:p>
          <a:endParaRPr lang="en-US"/>
        </a:p>
      </dgm:t>
    </dgm:pt>
    <dgm:pt modelId="{508DE32E-50BC-EE4A-9B2F-32F127A1555D}" type="sibTrans" cxnId="{F03AA1F6-B906-784E-A2F0-B0D918909D43}">
      <dgm:prSet/>
      <dgm:spPr/>
      <dgm:t>
        <a:bodyPr/>
        <a:lstStyle/>
        <a:p>
          <a:endParaRPr lang="en-US"/>
        </a:p>
      </dgm:t>
    </dgm:pt>
    <dgm:pt modelId="{8F555626-6BFC-8C4B-B7C8-48E4A0F270ED}">
      <dgm:prSet phldrT="[Text]"/>
      <dgm:spPr/>
      <dgm:t>
        <a:bodyPr/>
        <a:lstStyle/>
        <a:p>
          <a:r>
            <a:rPr lang="en-US" dirty="0" smtClean="0"/>
            <a:t>1988-1990-                                  Fair Housing Act and ADA prohibited discrimination against individuals with mental illness.</a:t>
          </a:r>
          <a:endParaRPr lang="en-US" dirty="0"/>
        </a:p>
      </dgm:t>
    </dgm:pt>
    <dgm:pt modelId="{288A8024-A742-1642-86CA-32463EEFC26C}" type="parTrans" cxnId="{6F8B7783-D7C5-8A45-A5D8-4DE6C9E1F76D}">
      <dgm:prSet/>
      <dgm:spPr/>
      <dgm:t>
        <a:bodyPr/>
        <a:lstStyle/>
        <a:p>
          <a:endParaRPr lang="en-US"/>
        </a:p>
      </dgm:t>
    </dgm:pt>
    <dgm:pt modelId="{E4A2CC15-7AD7-5645-884D-B2F4BFB55354}" type="sibTrans" cxnId="{6F8B7783-D7C5-8A45-A5D8-4DE6C9E1F76D}">
      <dgm:prSet/>
      <dgm:spPr/>
      <dgm:t>
        <a:bodyPr/>
        <a:lstStyle/>
        <a:p>
          <a:endParaRPr lang="en-US"/>
        </a:p>
      </dgm:t>
    </dgm:pt>
    <dgm:pt modelId="{457D3DFF-9D42-8746-8178-960F9436CF1B}" type="pres">
      <dgm:prSet presAssocID="{3C162D34-21E9-A54C-8907-F84BD17172BC}" presName="arrowDiagram" presStyleCnt="0">
        <dgm:presLayoutVars>
          <dgm:chMax val="5"/>
          <dgm:dir/>
          <dgm:resizeHandles val="exact"/>
        </dgm:presLayoutVars>
      </dgm:prSet>
      <dgm:spPr/>
      <dgm:t>
        <a:bodyPr/>
        <a:lstStyle/>
        <a:p>
          <a:endParaRPr lang="en-US"/>
        </a:p>
      </dgm:t>
    </dgm:pt>
    <dgm:pt modelId="{61B1A37C-8A1D-3045-9C52-DBAF80F762A0}" type="pres">
      <dgm:prSet presAssocID="{3C162D34-21E9-A54C-8907-F84BD17172BC}" presName="arrow" presStyleLbl="bgShp" presStyleIdx="0" presStyleCnt="1"/>
      <dgm:spPr/>
    </dgm:pt>
    <dgm:pt modelId="{BE4FEB12-D62D-A647-BDDC-3E55F6EAE7A3}" type="pres">
      <dgm:prSet presAssocID="{3C162D34-21E9-A54C-8907-F84BD17172BC}" presName="arrowDiagram5" presStyleCnt="0"/>
      <dgm:spPr/>
    </dgm:pt>
    <dgm:pt modelId="{CAEC2585-C339-1A44-AD89-F341BB845960}" type="pres">
      <dgm:prSet presAssocID="{B2D7F68C-9A02-3A4C-88FB-3E4AE47BC81C}" presName="bullet5a" presStyleLbl="node1" presStyleIdx="0" presStyleCnt="5"/>
      <dgm:spPr/>
    </dgm:pt>
    <dgm:pt modelId="{86442433-7A0C-E24F-8E5C-619DB53D6F20}" type="pres">
      <dgm:prSet presAssocID="{B2D7F68C-9A02-3A4C-88FB-3E4AE47BC81C}" presName="textBox5a" presStyleLbl="revTx" presStyleIdx="0" presStyleCnt="5">
        <dgm:presLayoutVars>
          <dgm:bulletEnabled val="1"/>
        </dgm:presLayoutVars>
      </dgm:prSet>
      <dgm:spPr/>
      <dgm:t>
        <a:bodyPr/>
        <a:lstStyle/>
        <a:p>
          <a:endParaRPr lang="en-US"/>
        </a:p>
      </dgm:t>
    </dgm:pt>
    <dgm:pt modelId="{684A3508-E057-1543-B283-0A48A4ABE34F}" type="pres">
      <dgm:prSet presAssocID="{31F1C0BC-9F1F-3746-AC82-2A95FC17E522}" presName="bullet5b" presStyleLbl="node1" presStyleIdx="1" presStyleCnt="5"/>
      <dgm:spPr/>
    </dgm:pt>
    <dgm:pt modelId="{2003088A-D3B9-B043-8B4B-6878AE4A620E}" type="pres">
      <dgm:prSet presAssocID="{31F1C0BC-9F1F-3746-AC82-2A95FC17E522}" presName="textBox5b" presStyleLbl="revTx" presStyleIdx="1" presStyleCnt="5">
        <dgm:presLayoutVars>
          <dgm:bulletEnabled val="1"/>
        </dgm:presLayoutVars>
      </dgm:prSet>
      <dgm:spPr/>
      <dgm:t>
        <a:bodyPr/>
        <a:lstStyle/>
        <a:p>
          <a:endParaRPr lang="en-US"/>
        </a:p>
      </dgm:t>
    </dgm:pt>
    <dgm:pt modelId="{05A6A339-A268-6446-95F2-7A551D1C50CA}" type="pres">
      <dgm:prSet presAssocID="{8F555626-6BFC-8C4B-B7C8-48E4A0F270ED}" presName="bullet5c" presStyleLbl="node1" presStyleIdx="2" presStyleCnt="5"/>
      <dgm:spPr/>
    </dgm:pt>
    <dgm:pt modelId="{CC0ED44C-013B-1C4E-8B3B-46EE90E22EAE}" type="pres">
      <dgm:prSet presAssocID="{8F555626-6BFC-8C4B-B7C8-48E4A0F270ED}" presName="textBox5c" presStyleLbl="revTx" presStyleIdx="2" presStyleCnt="5">
        <dgm:presLayoutVars>
          <dgm:bulletEnabled val="1"/>
        </dgm:presLayoutVars>
      </dgm:prSet>
      <dgm:spPr/>
      <dgm:t>
        <a:bodyPr/>
        <a:lstStyle/>
        <a:p>
          <a:endParaRPr lang="en-US"/>
        </a:p>
      </dgm:t>
    </dgm:pt>
    <dgm:pt modelId="{45CCA757-01DF-E94D-9DE0-EBFF1784E66F}" type="pres">
      <dgm:prSet presAssocID="{299A936C-7895-7E46-B537-ED58B717C9FE}" presName="bullet5d" presStyleLbl="node1" presStyleIdx="3" presStyleCnt="5"/>
      <dgm:spPr/>
    </dgm:pt>
    <dgm:pt modelId="{FB93ACC2-CE5D-7D4D-8A60-209973FEB2CF}" type="pres">
      <dgm:prSet presAssocID="{299A936C-7895-7E46-B537-ED58B717C9FE}" presName="textBox5d" presStyleLbl="revTx" presStyleIdx="3" presStyleCnt="5">
        <dgm:presLayoutVars>
          <dgm:bulletEnabled val="1"/>
        </dgm:presLayoutVars>
      </dgm:prSet>
      <dgm:spPr/>
      <dgm:t>
        <a:bodyPr/>
        <a:lstStyle/>
        <a:p>
          <a:endParaRPr lang="en-US"/>
        </a:p>
      </dgm:t>
    </dgm:pt>
    <dgm:pt modelId="{59929F6B-F561-444C-9E4E-33E8E3C28786}" type="pres">
      <dgm:prSet presAssocID="{3459E7A2-C3F0-5846-8B9C-C062323E3258}" presName="bullet5e" presStyleLbl="node1" presStyleIdx="4" presStyleCnt="5"/>
      <dgm:spPr/>
    </dgm:pt>
    <dgm:pt modelId="{0A60B647-BCBE-1945-82CB-3B16FD8D1337}" type="pres">
      <dgm:prSet presAssocID="{3459E7A2-C3F0-5846-8B9C-C062323E3258}" presName="textBox5e" presStyleLbl="revTx" presStyleIdx="4" presStyleCnt="5">
        <dgm:presLayoutVars>
          <dgm:bulletEnabled val="1"/>
        </dgm:presLayoutVars>
      </dgm:prSet>
      <dgm:spPr/>
      <dgm:t>
        <a:bodyPr/>
        <a:lstStyle/>
        <a:p>
          <a:endParaRPr lang="en-US"/>
        </a:p>
      </dgm:t>
    </dgm:pt>
  </dgm:ptLst>
  <dgm:cxnLst>
    <dgm:cxn modelId="{3DD165C8-EFA3-2847-AC3B-1A3B700D6F39}" type="presOf" srcId="{3C162D34-21E9-A54C-8907-F84BD17172BC}" destId="{457D3DFF-9D42-8746-8178-960F9436CF1B}" srcOrd="0" destOrd="0" presId="urn:microsoft.com/office/officeart/2005/8/layout/arrow2"/>
    <dgm:cxn modelId="{BB8EEB01-3854-E248-8CFF-EC1890A985BF}" type="presOf" srcId="{B2D7F68C-9A02-3A4C-88FB-3E4AE47BC81C}" destId="{86442433-7A0C-E24F-8E5C-619DB53D6F20}" srcOrd="0" destOrd="0" presId="urn:microsoft.com/office/officeart/2005/8/layout/arrow2"/>
    <dgm:cxn modelId="{231E2961-1BDF-3744-B0F7-D76BDE8E9820}" type="presOf" srcId="{3459E7A2-C3F0-5846-8B9C-C062323E3258}" destId="{0A60B647-BCBE-1945-82CB-3B16FD8D1337}" srcOrd="0" destOrd="0" presId="urn:microsoft.com/office/officeart/2005/8/layout/arrow2"/>
    <dgm:cxn modelId="{2EF0C663-F9BE-2F44-976D-EA763ABCDCBE}" type="presOf" srcId="{31F1C0BC-9F1F-3746-AC82-2A95FC17E522}" destId="{2003088A-D3B9-B043-8B4B-6878AE4A620E}" srcOrd="0" destOrd="0" presId="urn:microsoft.com/office/officeart/2005/8/layout/arrow2"/>
    <dgm:cxn modelId="{EDA1077E-E663-8F4B-9051-249FB510D187}" srcId="{3C162D34-21E9-A54C-8907-F84BD17172BC}" destId="{31F1C0BC-9F1F-3746-AC82-2A95FC17E522}" srcOrd="1" destOrd="0" parTransId="{AF3D5F00-0447-BA49-8978-AD9525C8EBBA}" sibTransId="{650A8658-D21D-F440-B403-C1B557684FDB}"/>
    <dgm:cxn modelId="{D86F17FB-0292-A440-8C1C-6C190E85885B}" srcId="{3C162D34-21E9-A54C-8907-F84BD17172BC}" destId="{B2D7F68C-9A02-3A4C-88FB-3E4AE47BC81C}" srcOrd="0" destOrd="0" parTransId="{7D7F8E10-7A6C-1341-BC58-40BD54FC9F06}" sibTransId="{A9781D8B-E03E-5F42-B9E9-FD3E68EF6F1C}"/>
    <dgm:cxn modelId="{56087F32-5446-D741-9192-D47FA11676CB}" type="presOf" srcId="{8F555626-6BFC-8C4B-B7C8-48E4A0F270ED}" destId="{CC0ED44C-013B-1C4E-8B3B-46EE90E22EAE}" srcOrd="0" destOrd="0" presId="urn:microsoft.com/office/officeart/2005/8/layout/arrow2"/>
    <dgm:cxn modelId="{F03AA1F6-B906-784E-A2F0-B0D918909D43}" srcId="{3C162D34-21E9-A54C-8907-F84BD17172BC}" destId="{3459E7A2-C3F0-5846-8B9C-C062323E3258}" srcOrd="4" destOrd="0" parTransId="{3EA40684-A9A0-F34A-825D-890D295E69A6}" sibTransId="{508DE32E-50BC-EE4A-9B2F-32F127A1555D}"/>
    <dgm:cxn modelId="{6F8B7783-D7C5-8A45-A5D8-4DE6C9E1F76D}" srcId="{3C162D34-21E9-A54C-8907-F84BD17172BC}" destId="{8F555626-6BFC-8C4B-B7C8-48E4A0F270ED}" srcOrd="2" destOrd="0" parTransId="{288A8024-A742-1642-86CA-32463EEFC26C}" sibTransId="{E4A2CC15-7AD7-5645-884D-B2F4BFB55354}"/>
    <dgm:cxn modelId="{9BBF1691-E08A-694E-859C-27DFF951BDF8}" type="presOf" srcId="{299A936C-7895-7E46-B537-ED58B717C9FE}" destId="{FB93ACC2-CE5D-7D4D-8A60-209973FEB2CF}" srcOrd="0" destOrd="0" presId="urn:microsoft.com/office/officeart/2005/8/layout/arrow2"/>
    <dgm:cxn modelId="{98876413-52E1-5542-9347-A851A96EC2C5}" srcId="{3C162D34-21E9-A54C-8907-F84BD17172BC}" destId="{299A936C-7895-7E46-B537-ED58B717C9FE}" srcOrd="3" destOrd="0" parTransId="{1179833A-A4EB-6143-9385-5B2620CC677C}" sibTransId="{187C7305-82D4-0247-99BE-1ABBBE8CF26E}"/>
    <dgm:cxn modelId="{D8EFC3AA-13DA-1C40-8E94-5C49F85B8ED5}" type="presParOf" srcId="{457D3DFF-9D42-8746-8178-960F9436CF1B}" destId="{61B1A37C-8A1D-3045-9C52-DBAF80F762A0}" srcOrd="0" destOrd="0" presId="urn:microsoft.com/office/officeart/2005/8/layout/arrow2"/>
    <dgm:cxn modelId="{073A4533-678C-AB4B-9511-6576784F7A9D}" type="presParOf" srcId="{457D3DFF-9D42-8746-8178-960F9436CF1B}" destId="{BE4FEB12-D62D-A647-BDDC-3E55F6EAE7A3}" srcOrd="1" destOrd="0" presId="urn:microsoft.com/office/officeart/2005/8/layout/arrow2"/>
    <dgm:cxn modelId="{7AC9F897-7483-234F-8150-7C88EC447453}" type="presParOf" srcId="{BE4FEB12-D62D-A647-BDDC-3E55F6EAE7A3}" destId="{CAEC2585-C339-1A44-AD89-F341BB845960}" srcOrd="0" destOrd="0" presId="urn:microsoft.com/office/officeart/2005/8/layout/arrow2"/>
    <dgm:cxn modelId="{2EAE9CCA-4014-EE49-8F42-725D9C10355A}" type="presParOf" srcId="{BE4FEB12-D62D-A647-BDDC-3E55F6EAE7A3}" destId="{86442433-7A0C-E24F-8E5C-619DB53D6F20}" srcOrd="1" destOrd="0" presId="urn:microsoft.com/office/officeart/2005/8/layout/arrow2"/>
    <dgm:cxn modelId="{4307A1D6-6F23-F34D-80CD-A3523E80DF2B}" type="presParOf" srcId="{BE4FEB12-D62D-A647-BDDC-3E55F6EAE7A3}" destId="{684A3508-E057-1543-B283-0A48A4ABE34F}" srcOrd="2" destOrd="0" presId="urn:microsoft.com/office/officeart/2005/8/layout/arrow2"/>
    <dgm:cxn modelId="{6C6B16A7-A3D2-B24A-8D4D-D4A43BC50895}" type="presParOf" srcId="{BE4FEB12-D62D-A647-BDDC-3E55F6EAE7A3}" destId="{2003088A-D3B9-B043-8B4B-6878AE4A620E}" srcOrd="3" destOrd="0" presId="urn:microsoft.com/office/officeart/2005/8/layout/arrow2"/>
    <dgm:cxn modelId="{EB959FD3-5241-F041-9001-ECFC51E1F88E}" type="presParOf" srcId="{BE4FEB12-D62D-A647-BDDC-3E55F6EAE7A3}" destId="{05A6A339-A268-6446-95F2-7A551D1C50CA}" srcOrd="4" destOrd="0" presId="urn:microsoft.com/office/officeart/2005/8/layout/arrow2"/>
    <dgm:cxn modelId="{D77D42F2-DDC2-644A-AFAF-0FF8E69BB029}" type="presParOf" srcId="{BE4FEB12-D62D-A647-BDDC-3E55F6EAE7A3}" destId="{CC0ED44C-013B-1C4E-8B3B-46EE90E22EAE}" srcOrd="5" destOrd="0" presId="urn:microsoft.com/office/officeart/2005/8/layout/arrow2"/>
    <dgm:cxn modelId="{0D82B17B-FC22-1043-B8A5-7C00EF10099B}" type="presParOf" srcId="{BE4FEB12-D62D-A647-BDDC-3E55F6EAE7A3}" destId="{45CCA757-01DF-E94D-9DE0-EBFF1784E66F}" srcOrd="6" destOrd="0" presId="urn:microsoft.com/office/officeart/2005/8/layout/arrow2"/>
    <dgm:cxn modelId="{403E647F-E952-654F-B7D9-2B92C81DE9E3}" type="presParOf" srcId="{BE4FEB12-D62D-A647-BDDC-3E55F6EAE7A3}" destId="{FB93ACC2-CE5D-7D4D-8A60-209973FEB2CF}" srcOrd="7" destOrd="0" presId="urn:microsoft.com/office/officeart/2005/8/layout/arrow2"/>
    <dgm:cxn modelId="{1BFABFFC-0325-EE45-9CF4-C995BAC7D5C6}" type="presParOf" srcId="{BE4FEB12-D62D-A647-BDDC-3E55F6EAE7A3}" destId="{59929F6B-F561-444C-9E4E-33E8E3C28786}" srcOrd="8" destOrd="0" presId="urn:microsoft.com/office/officeart/2005/8/layout/arrow2"/>
    <dgm:cxn modelId="{A92F197C-2F8D-4948-A103-1CFD3B39FFB1}" type="presParOf" srcId="{BE4FEB12-D62D-A647-BDDC-3E55F6EAE7A3}" destId="{0A60B647-BCBE-1945-82CB-3B16FD8D1337}"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26777D1A-9024-5E4C-9220-A72CE3E1A28A}" type="datetimeFigureOut">
              <a:rPr lang="en-US" smtClean="0"/>
              <a:t>1/25/14</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77D1A-9024-5E4C-9220-A72CE3E1A28A}"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F3726-DD5C-754E-8B59-9B86014528E0}"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6777D1A-9024-5E4C-9220-A72CE3E1A28A}"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6777D1A-9024-5E4C-9220-A72CE3E1A28A}"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6777D1A-9024-5E4C-9220-A72CE3E1A28A}"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6777D1A-9024-5E4C-9220-A72CE3E1A28A}"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6777D1A-9024-5E4C-9220-A72CE3E1A28A}"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26777D1A-9024-5E4C-9220-A72CE3E1A28A}" type="datetimeFigureOut">
              <a:rPr lang="en-US" smtClean="0"/>
              <a:t>1/25/14</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77D1A-9024-5E4C-9220-A72CE3E1A28A}"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6777D1A-9024-5E4C-9220-A72CE3E1A28A}"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6777D1A-9024-5E4C-9220-A72CE3E1A28A}" type="datetimeFigureOut">
              <a:rPr lang="en-US" smtClean="0"/>
              <a:t>1/25/14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6777D1A-9024-5E4C-9220-A72CE3E1A28A}" type="datetimeFigureOut">
              <a:rPr lang="en-US" smtClean="0"/>
              <a:t>1/25/14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26777D1A-9024-5E4C-9220-A72CE3E1A28A}" type="datetimeFigureOut">
              <a:rPr lang="en-US" smtClean="0"/>
              <a:t>1/25/14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6777D1A-9024-5E4C-9220-A72CE3E1A28A}"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F3726-DD5C-754E-8B59-9B86014528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26777D1A-9024-5E4C-9220-A72CE3E1A28A}" type="datetimeFigureOut">
              <a:rPr lang="en-US" smtClean="0"/>
              <a:t>1/25/14</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DA5F3726-DD5C-754E-8B59-9B86014528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 id="2147484021" r:id="rId12"/>
    <p:sldLayoutId id="2147484022" r:id="rId13"/>
    <p:sldLayoutId id="2147484023"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diagramData" Target="../diagrams/data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microsoft.com/office/2007/relationships/hdphoto" Target="../media/hdphoto1.wdp"/></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govtrack.us/congress/bills/113/s689" TargetMode="External"/><Relationship Id="rId4" Type="http://schemas.openxmlformats.org/officeDocument/2006/relationships/hyperlink" Target="http://www.mentalhealthfirstaid.org/cs/program_overview/" TargetMode="External"/><Relationship Id="rId5" Type="http://schemas.openxmlformats.org/officeDocument/2006/relationships/hyperlink" Target="http://www.blunt.senate.gov/public/index.cfm/news?ID=0fdc5a8f-29c3-4197-a8de-d86e35234a3a" TargetMode="External"/><Relationship Id="rId6" Type="http://schemas.openxmlformats.org/officeDocument/2006/relationships/hyperlink" Target="http://www.usatoday.com/story/opinion/2013/02/04/kathleen-sebelius-on-mental-health-care/1890859/" TargetMode="External"/><Relationship Id="rId1" Type="http://schemas.openxmlformats.org/officeDocument/2006/relationships/slideLayout" Target="../slideLayouts/slideLayout2.xml"/><Relationship Id="rId2" Type="http://schemas.openxmlformats.org/officeDocument/2006/relationships/hyperlink" Target="http://www.govtrack.us/congress/bills/113/s264"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help.senate.gov/imo/media/doc/Hyde1.pdf" TargetMode="External"/><Relationship Id="rId4" Type="http://schemas.openxmlformats.org/officeDocument/2006/relationships/hyperlink" Target="http://www.help.senate.gov/imo/media/doc/Insel.pdf" TargetMode="External"/><Relationship Id="rId5" Type="http://schemas.openxmlformats.org/officeDocument/2006/relationships/hyperlink" Target="http://www.help.senate.gov/imo/media/doc/Hogan.pdf" TargetMode="External"/><Relationship Id="rId6" Type="http://schemas.openxmlformats.org/officeDocument/2006/relationships/hyperlink" Target="http://www.help.senate.gov/imo/media/doc/Vero.pdf" TargetMode="External"/><Relationship Id="rId7" Type="http://schemas.openxmlformats.org/officeDocument/2006/relationships/hyperlink" Target="http://www.help.senate.gov/imo/media/doc/Fricks.pdf" TargetMode="External"/><Relationship Id="rId8" Type="http://schemas.openxmlformats.org/officeDocument/2006/relationships/hyperlink" Target="http://www.dbhds.virginia.gov/documents/RD360.pdf" TargetMode="External"/><Relationship Id="rId1" Type="http://schemas.openxmlformats.org/officeDocument/2006/relationships/slideLayout" Target="../slideLayouts/slideLayout2.xml"/><Relationship Id="rId2" Type="http://schemas.openxmlformats.org/officeDocument/2006/relationships/hyperlink" Target="http://www.nami.org/Content/NavigationMenu/Grading_the_States/Full_Report/GTS06_final.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Health Care in The U.S.</a:t>
            </a:r>
            <a:endParaRPr lang="en-US" dirty="0"/>
          </a:p>
        </p:txBody>
      </p:sp>
      <p:sp>
        <p:nvSpPr>
          <p:cNvPr id="3" name="Subtitle 2"/>
          <p:cNvSpPr>
            <a:spLocks noGrp="1"/>
          </p:cNvSpPr>
          <p:nvPr>
            <p:ph type="subTitle" idx="1"/>
          </p:nvPr>
        </p:nvSpPr>
        <p:spPr>
          <a:xfrm>
            <a:off x="914400" y="3428999"/>
            <a:ext cx="7342188" cy="2538231"/>
          </a:xfrm>
        </p:spPr>
        <p:txBody>
          <a:bodyPr>
            <a:normAutofit/>
          </a:bodyPr>
          <a:lstStyle/>
          <a:p>
            <a:r>
              <a:rPr lang="en-US" dirty="0" smtClean="0"/>
              <a:t>Stacey Lambour RN, BSN</a:t>
            </a:r>
          </a:p>
          <a:p>
            <a:r>
              <a:rPr lang="en-US" dirty="0" smtClean="0"/>
              <a:t>GNUR 6056 Health Policy: Local to Global</a:t>
            </a:r>
          </a:p>
          <a:p>
            <a:r>
              <a:rPr lang="en-US" dirty="0" smtClean="0"/>
              <a:t>April 22, 2013</a:t>
            </a:r>
          </a:p>
          <a:p>
            <a:endParaRPr lang="en-US" dirty="0" smtClean="0"/>
          </a:p>
          <a:p>
            <a:endParaRPr lang="en-US" dirty="0" smtClean="0"/>
          </a:p>
          <a:p>
            <a:r>
              <a:rPr lang="en-US" dirty="0"/>
              <a:t>“On my honor as a student, I have neither given nor received inappropriate aid on this assignment”   </a:t>
            </a:r>
          </a:p>
          <a:p>
            <a:endParaRPr lang="en-US" dirty="0" smtClean="0"/>
          </a:p>
          <a:p>
            <a:endParaRPr lang="en-US" dirty="0"/>
          </a:p>
        </p:txBody>
      </p:sp>
    </p:spTree>
    <p:extLst>
      <p:ext uri="{BB962C8B-B14F-4D97-AF65-F5344CB8AC3E}">
        <p14:creationId xmlns:p14="http://schemas.microsoft.com/office/powerpoint/2010/main" val="209672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4294967295"/>
            <p:extLst>
              <p:ext uri="{D42A27DB-BD31-4B8C-83A1-F6EECF244321}">
                <p14:modId xmlns:p14="http://schemas.microsoft.com/office/powerpoint/2010/main" val="3637937138"/>
              </p:ext>
            </p:extLst>
          </p:nvPr>
        </p:nvGraphicFramePr>
        <p:xfrm>
          <a:off x="220400" y="178577"/>
          <a:ext cx="8721565" cy="6479565"/>
        </p:xfrm>
        <a:graphic>
          <a:graphicData uri="http://schemas.openxmlformats.org/drawingml/2006/table">
            <a:tbl>
              <a:tblPr firstRow="1" bandRow="1">
                <a:tableStyleId>{5C22544A-7EE6-4342-B048-85BDC9FD1C3A}</a:tableStyleId>
              </a:tblPr>
              <a:tblGrid>
                <a:gridCol w="739817"/>
                <a:gridCol w="777143"/>
                <a:gridCol w="1178560"/>
                <a:gridCol w="1655301"/>
                <a:gridCol w="788696"/>
                <a:gridCol w="847843"/>
                <a:gridCol w="535075"/>
                <a:gridCol w="615830"/>
                <a:gridCol w="1583300"/>
              </a:tblGrid>
              <a:tr h="806356">
                <a:tc>
                  <a:txBody>
                    <a:bodyPr/>
                    <a:lstStyle/>
                    <a:p>
                      <a:pPr algn="ctr"/>
                      <a:r>
                        <a:rPr lang="en-US" sz="800" dirty="0" smtClean="0"/>
                        <a:t>State</a:t>
                      </a:r>
                      <a:endParaRPr lang="en-US" sz="800" dirty="0"/>
                    </a:p>
                  </a:txBody>
                  <a:tcPr/>
                </a:tc>
                <a:tc>
                  <a:txBody>
                    <a:bodyPr/>
                    <a:lstStyle/>
                    <a:p>
                      <a:pPr algn="ctr"/>
                      <a:r>
                        <a:rPr lang="en-US" sz="800" dirty="0" smtClean="0"/>
                        <a:t>Date Of </a:t>
                      </a:r>
                    </a:p>
                    <a:p>
                      <a:pPr algn="ctr"/>
                      <a:r>
                        <a:rPr lang="en-US" sz="800" dirty="0" smtClean="0"/>
                        <a:t>Tragedy</a:t>
                      </a:r>
                      <a:endParaRPr lang="en-US" sz="800" dirty="0"/>
                    </a:p>
                  </a:txBody>
                  <a:tcPr/>
                </a:tc>
                <a:tc>
                  <a:txBody>
                    <a:bodyPr/>
                    <a:lstStyle/>
                    <a:p>
                      <a:pPr algn="ctr"/>
                      <a:r>
                        <a:rPr lang="en-US" sz="800" dirty="0" smtClean="0"/>
                        <a:t>Individual </a:t>
                      </a:r>
                      <a:endParaRPr lang="en-US" sz="800" dirty="0"/>
                    </a:p>
                  </a:txBody>
                  <a:tcPr/>
                </a:tc>
                <a:tc>
                  <a:txBody>
                    <a:bodyPr/>
                    <a:lstStyle/>
                    <a:p>
                      <a:pPr algn="ctr"/>
                      <a:r>
                        <a:rPr lang="en-US" sz="800" dirty="0" smtClean="0"/>
                        <a:t>MH History</a:t>
                      </a:r>
                      <a:endParaRPr lang="en-US" sz="800" dirty="0"/>
                    </a:p>
                  </a:txBody>
                  <a:tcPr/>
                </a:tc>
                <a:tc>
                  <a:txBody>
                    <a:bodyPr/>
                    <a:lstStyle/>
                    <a:p>
                      <a:pPr algn="ctr"/>
                      <a:r>
                        <a:rPr lang="en-US" sz="800" dirty="0" smtClean="0"/>
                        <a:t>2005-MH Spending Compared to National Average</a:t>
                      </a:r>
                      <a:endParaRPr lang="en-US" sz="800" dirty="0"/>
                    </a:p>
                  </a:txBody>
                  <a:tcPr/>
                </a:tc>
                <a:tc>
                  <a:txBody>
                    <a:bodyPr/>
                    <a:lstStyle/>
                    <a:p>
                      <a:pPr algn="ctr"/>
                      <a:r>
                        <a:rPr lang="en-US" sz="800" dirty="0" smtClean="0"/>
                        <a:t>2005- Mental Health Outcomes compared to National Average</a:t>
                      </a:r>
                      <a:endParaRPr lang="en-US" sz="800" dirty="0"/>
                    </a:p>
                  </a:txBody>
                  <a:tcPr/>
                </a:tc>
                <a:tc>
                  <a:txBody>
                    <a:bodyPr/>
                    <a:lstStyle/>
                    <a:p>
                      <a:pPr algn="ctr"/>
                      <a:r>
                        <a:rPr lang="en-US" sz="800" dirty="0" smtClean="0"/>
                        <a:t>2006 NAMI Report Card Grade</a:t>
                      </a:r>
                      <a:endParaRPr lang="en-US" sz="800" dirty="0"/>
                    </a:p>
                  </a:txBody>
                  <a:tcPr/>
                </a:tc>
                <a:tc>
                  <a:txBody>
                    <a:bodyPr/>
                    <a:lstStyle/>
                    <a:p>
                      <a:pPr algn="ctr"/>
                      <a:r>
                        <a:rPr lang="en-US" sz="800" dirty="0" smtClean="0"/>
                        <a:t>2006 NAMI Grade for Access</a:t>
                      </a:r>
                      <a:endParaRPr lang="en-US" sz="800" dirty="0"/>
                    </a:p>
                  </a:txBody>
                  <a:tcPr/>
                </a:tc>
                <a:tc>
                  <a:txBody>
                    <a:bodyPr/>
                    <a:lstStyle/>
                    <a:p>
                      <a:pPr algn="ctr"/>
                      <a:r>
                        <a:rPr lang="en-US" sz="800" dirty="0" smtClean="0"/>
                        <a:t>NAMI Comments</a:t>
                      </a:r>
                      <a:endParaRPr lang="en-US" sz="800" dirty="0"/>
                    </a:p>
                  </a:txBody>
                  <a:tcPr/>
                </a:tc>
              </a:tr>
              <a:tr h="980400">
                <a:tc>
                  <a:txBody>
                    <a:bodyPr/>
                    <a:lstStyle/>
                    <a:p>
                      <a:r>
                        <a:rPr lang="en-US" sz="800" dirty="0" smtClean="0"/>
                        <a:t>Arizona</a:t>
                      </a:r>
                      <a:endParaRPr lang="en-US" sz="800" dirty="0"/>
                    </a:p>
                  </a:txBody>
                  <a:tcPr/>
                </a:tc>
                <a:tc>
                  <a:txBody>
                    <a:bodyPr/>
                    <a:lstStyle/>
                    <a:p>
                      <a:r>
                        <a:rPr lang="en-US" sz="800" dirty="0" smtClean="0"/>
                        <a:t>1/8/2011</a:t>
                      </a:r>
                      <a:endParaRPr lang="en-US" sz="800" dirty="0"/>
                    </a:p>
                  </a:txBody>
                  <a:tcPr/>
                </a:tc>
                <a:tc>
                  <a:txBody>
                    <a:bodyPr/>
                    <a:lstStyle/>
                    <a:p>
                      <a:r>
                        <a:rPr lang="en-US" sz="800" dirty="0" smtClean="0"/>
                        <a:t>Jared </a:t>
                      </a:r>
                      <a:r>
                        <a:rPr lang="en-US" sz="800" dirty="0" err="1" smtClean="0"/>
                        <a:t>Loughner</a:t>
                      </a:r>
                      <a:r>
                        <a:rPr lang="en-US" sz="800" dirty="0" smtClean="0"/>
                        <a:t> (23)</a:t>
                      </a:r>
                      <a:endParaRPr lang="en-US" sz="800" dirty="0"/>
                    </a:p>
                  </a:txBody>
                  <a:tcPr/>
                </a:tc>
                <a:tc>
                  <a:txBody>
                    <a:bodyPr/>
                    <a:lstStyle/>
                    <a:p>
                      <a:r>
                        <a:rPr lang="en-US" sz="800" dirty="0" smtClean="0"/>
                        <a:t>Recent criminal history due to drug possession. Recent behavior changes, school and work failures, and substance use.  Diagnosed in prison with Schizophrenia.</a:t>
                      </a:r>
                      <a:endParaRPr lang="en-US" sz="800" dirty="0"/>
                    </a:p>
                  </a:txBody>
                  <a:tcPr/>
                </a:tc>
                <a:tc>
                  <a:txBody>
                    <a:bodyPr/>
                    <a:lstStyle/>
                    <a:p>
                      <a:r>
                        <a:rPr lang="en-US" sz="800" dirty="0" smtClean="0"/>
                        <a:t>Below</a:t>
                      </a:r>
                      <a:endParaRPr lang="en-US" sz="800" dirty="0"/>
                    </a:p>
                  </a:txBody>
                  <a:tcPr/>
                </a:tc>
                <a:tc>
                  <a:txBody>
                    <a:bodyPr/>
                    <a:lstStyle/>
                    <a:p>
                      <a:r>
                        <a:rPr lang="en-US" sz="800" u="sng" dirty="0" smtClean="0"/>
                        <a:t>Above</a:t>
                      </a:r>
                    </a:p>
                    <a:p>
                      <a:r>
                        <a:rPr lang="en-US" sz="800" dirty="0" smtClean="0"/>
                        <a:t>Suicide</a:t>
                      </a:r>
                    </a:p>
                    <a:p>
                      <a:r>
                        <a:rPr lang="en-US" sz="800" dirty="0" smtClean="0"/>
                        <a:t>Drug</a:t>
                      </a:r>
                      <a:r>
                        <a:rPr lang="en-US" sz="800" baseline="0" dirty="0" smtClean="0"/>
                        <a:t> use</a:t>
                      </a:r>
                    </a:p>
                    <a:p>
                      <a:r>
                        <a:rPr lang="en-US" sz="800" baseline="0" dirty="0" smtClean="0"/>
                        <a:t>Fatal MVA</a:t>
                      </a:r>
                    </a:p>
                    <a:p>
                      <a:r>
                        <a:rPr lang="en-US" sz="800" baseline="0" dirty="0" err="1" smtClean="0"/>
                        <a:t>PropertyCrime</a:t>
                      </a:r>
                      <a:endParaRPr lang="en-US" sz="800" baseline="0" dirty="0" smtClean="0"/>
                    </a:p>
                    <a:p>
                      <a:r>
                        <a:rPr lang="en-US" sz="800" u="sng" baseline="0" dirty="0" smtClean="0"/>
                        <a:t>Close </a:t>
                      </a:r>
                    </a:p>
                    <a:p>
                      <a:r>
                        <a:rPr lang="en-US" sz="800" u="none" baseline="0" dirty="0" smtClean="0"/>
                        <a:t>Incarceration</a:t>
                      </a:r>
                    </a:p>
                    <a:p>
                      <a:r>
                        <a:rPr lang="en-US" sz="800" u="none" baseline="0" dirty="0" smtClean="0"/>
                        <a:t>Violent crime</a:t>
                      </a:r>
                      <a:endParaRPr lang="en-US" sz="800" u="none" dirty="0"/>
                    </a:p>
                  </a:txBody>
                  <a:tcPr/>
                </a:tc>
                <a:tc>
                  <a:txBody>
                    <a:bodyPr/>
                    <a:lstStyle/>
                    <a:p>
                      <a:r>
                        <a:rPr lang="en-US" sz="800" dirty="0" smtClean="0"/>
                        <a:t>D+</a:t>
                      </a:r>
                      <a:endParaRPr lang="en-US" sz="800" dirty="0"/>
                    </a:p>
                  </a:txBody>
                  <a:tcPr/>
                </a:tc>
                <a:tc>
                  <a:txBody>
                    <a:bodyPr/>
                    <a:lstStyle/>
                    <a:p>
                      <a:r>
                        <a:rPr lang="en-US" sz="800" dirty="0" smtClean="0"/>
                        <a:t>D-</a:t>
                      </a:r>
                      <a:endParaRPr lang="en-US" sz="800" dirty="0"/>
                    </a:p>
                  </a:txBody>
                  <a:tcPr/>
                </a:tc>
                <a:tc>
                  <a:txBody>
                    <a:bodyPr/>
                    <a:lstStyle/>
                    <a:p>
                      <a:r>
                        <a:rPr lang="en-US" sz="800" dirty="0" smtClean="0"/>
                        <a:t>Overburdened State Health system unable to provide adequate care.  Timely access to inpatient treatment was a major concern</a:t>
                      </a:r>
                      <a:endParaRPr lang="en-US" sz="800" dirty="0"/>
                    </a:p>
                  </a:txBody>
                  <a:tcPr/>
                </a:tc>
              </a:tr>
              <a:tr h="980993">
                <a:tc>
                  <a:txBody>
                    <a:bodyPr/>
                    <a:lstStyle/>
                    <a:p>
                      <a:r>
                        <a:rPr lang="en-US" sz="800" dirty="0" smtClean="0"/>
                        <a:t>Colorado</a:t>
                      </a:r>
                      <a:endParaRPr lang="en-US" sz="800" dirty="0"/>
                    </a:p>
                  </a:txBody>
                  <a:tcPr/>
                </a:tc>
                <a:tc>
                  <a:txBody>
                    <a:bodyPr/>
                    <a:lstStyle/>
                    <a:p>
                      <a:r>
                        <a:rPr lang="en-US" sz="800" dirty="0" smtClean="0"/>
                        <a:t>7/20/2012</a:t>
                      </a:r>
                      <a:endParaRPr lang="en-US" sz="800" dirty="0"/>
                    </a:p>
                  </a:txBody>
                  <a:tcPr/>
                </a:tc>
                <a:tc>
                  <a:txBody>
                    <a:bodyPr/>
                    <a:lstStyle/>
                    <a:p>
                      <a:r>
                        <a:rPr lang="en-US" sz="800" dirty="0" smtClean="0"/>
                        <a:t>James Holmes (24)</a:t>
                      </a:r>
                      <a:endParaRPr lang="en-US" sz="800" dirty="0"/>
                    </a:p>
                  </a:txBody>
                  <a:tcPr/>
                </a:tc>
                <a:tc>
                  <a:txBody>
                    <a:bodyPr/>
                    <a:lstStyle/>
                    <a:p>
                      <a:r>
                        <a:rPr lang="en-US" sz="800" dirty="0" smtClean="0"/>
                        <a:t>No previous criminal history. BS in Neuroscience, "Socially inept," receiving MH care through school at time of shooting.</a:t>
                      </a:r>
                      <a:endParaRPr lang="en-US" sz="800" dirty="0"/>
                    </a:p>
                  </a:txBody>
                  <a:tcPr/>
                </a:tc>
                <a:tc>
                  <a:txBody>
                    <a:bodyPr/>
                    <a:lstStyle/>
                    <a:p>
                      <a:r>
                        <a:rPr lang="en-US" sz="800" dirty="0" smtClean="0"/>
                        <a:t>Below</a:t>
                      </a:r>
                      <a:endParaRPr lang="en-US" sz="800" dirty="0"/>
                    </a:p>
                  </a:txBody>
                  <a:tcPr/>
                </a:tc>
                <a:tc>
                  <a:txBody>
                    <a:bodyPr/>
                    <a:lstStyle/>
                    <a:p>
                      <a:r>
                        <a:rPr lang="en-US" sz="800" i="0" u="sng" dirty="0" smtClean="0"/>
                        <a:t>Above</a:t>
                      </a:r>
                    </a:p>
                    <a:p>
                      <a:r>
                        <a:rPr lang="en-US" sz="800" dirty="0" smtClean="0"/>
                        <a:t>Suicide</a:t>
                      </a:r>
                    </a:p>
                    <a:p>
                      <a:r>
                        <a:rPr lang="en-US" sz="800" dirty="0" smtClean="0"/>
                        <a:t>Drug use</a:t>
                      </a:r>
                    </a:p>
                    <a:p>
                      <a:r>
                        <a:rPr lang="en-US" sz="800" dirty="0" smtClean="0"/>
                        <a:t>Fatal MVA</a:t>
                      </a:r>
                    </a:p>
                    <a:p>
                      <a:r>
                        <a:rPr lang="en-US" sz="800" dirty="0" err="1" smtClean="0"/>
                        <a:t>PropertyCrime</a:t>
                      </a:r>
                      <a:endParaRPr lang="en-US" sz="800" dirty="0" smtClean="0"/>
                    </a:p>
                    <a:p>
                      <a:r>
                        <a:rPr lang="en-US" sz="800" u="sng" dirty="0" smtClean="0"/>
                        <a:t>Below</a:t>
                      </a:r>
                    </a:p>
                    <a:p>
                      <a:r>
                        <a:rPr lang="en-US" sz="800" dirty="0" smtClean="0"/>
                        <a:t>Incarceration</a:t>
                      </a:r>
                    </a:p>
                    <a:p>
                      <a:r>
                        <a:rPr lang="en-US" sz="800" dirty="0" smtClean="0"/>
                        <a:t>Violent Crime</a:t>
                      </a:r>
                      <a:endParaRPr lang="en-US" sz="800" dirty="0"/>
                    </a:p>
                  </a:txBody>
                  <a:tcPr/>
                </a:tc>
                <a:tc>
                  <a:txBody>
                    <a:bodyPr/>
                    <a:lstStyle/>
                    <a:p>
                      <a:r>
                        <a:rPr lang="en-US" sz="800" dirty="0" smtClean="0"/>
                        <a:t>U</a:t>
                      </a:r>
                      <a:endParaRPr lang="en-US" sz="800" dirty="0"/>
                    </a:p>
                  </a:txBody>
                  <a:tcPr/>
                </a:tc>
                <a:tc>
                  <a:txBody>
                    <a:bodyPr/>
                    <a:lstStyle/>
                    <a:p>
                      <a:r>
                        <a:rPr lang="en-US" sz="800" dirty="0" smtClean="0"/>
                        <a:t>U</a:t>
                      </a:r>
                      <a:endParaRPr lang="en-US" sz="800" dirty="0"/>
                    </a:p>
                  </a:txBody>
                  <a:tcPr/>
                </a:tc>
                <a:tc>
                  <a:txBody>
                    <a:bodyPr/>
                    <a:lstStyle/>
                    <a:p>
                      <a:r>
                        <a:rPr lang="en-US" sz="800" dirty="0" smtClean="0"/>
                        <a:t>Significant staff reductions in MH agency.  ED admissions for MH issues grew by 83% in previous 3 years. State helped 14,000 fewer individuals</a:t>
                      </a:r>
                      <a:r>
                        <a:rPr lang="en-US" sz="800" baseline="0" dirty="0" smtClean="0"/>
                        <a:t> t</a:t>
                      </a:r>
                      <a:r>
                        <a:rPr lang="en-US" sz="800" dirty="0" smtClean="0"/>
                        <a:t>hen previous year</a:t>
                      </a:r>
                      <a:endParaRPr lang="en-US" sz="800" dirty="0"/>
                    </a:p>
                  </a:txBody>
                  <a:tcPr/>
                </a:tc>
              </a:tr>
              <a:tr h="1089710">
                <a:tc>
                  <a:txBody>
                    <a:bodyPr/>
                    <a:lstStyle/>
                    <a:p>
                      <a:r>
                        <a:rPr lang="en-US" sz="800" dirty="0" smtClean="0"/>
                        <a:t>Connecticut</a:t>
                      </a:r>
                      <a:endParaRPr lang="en-US" sz="800" dirty="0"/>
                    </a:p>
                  </a:txBody>
                  <a:tcPr/>
                </a:tc>
                <a:tc>
                  <a:txBody>
                    <a:bodyPr/>
                    <a:lstStyle/>
                    <a:p>
                      <a:r>
                        <a:rPr lang="en-US" sz="800" dirty="0" smtClean="0"/>
                        <a:t>12/14/2012</a:t>
                      </a:r>
                      <a:endParaRPr lang="en-US" sz="800" dirty="0"/>
                    </a:p>
                  </a:txBody>
                  <a:tcPr/>
                </a:tc>
                <a:tc>
                  <a:txBody>
                    <a:bodyPr/>
                    <a:lstStyle/>
                    <a:p>
                      <a:r>
                        <a:rPr lang="en-US" sz="800" dirty="0" smtClean="0"/>
                        <a:t>Adam </a:t>
                      </a:r>
                      <a:r>
                        <a:rPr lang="en-US" sz="800" dirty="0" err="1" smtClean="0"/>
                        <a:t>Lanza</a:t>
                      </a:r>
                      <a:r>
                        <a:rPr lang="en-US" sz="800" dirty="0" smtClean="0"/>
                        <a:t> (20)</a:t>
                      </a:r>
                      <a:endParaRPr lang="en-US" sz="800" dirty="0"/>
                    </a:p>
                  </a:txBody>
                  <a:tcPr/>
                </a:tc>
                <a:tc>
                  <a:txBody>
                    <a:bodyPr/>
                    <a:lstStyle/>
                    <a:p>
                      <a:r>
                        <a:rPr lang="en-US" sz="800" dirty="0" smtClean="0"/>
                        <a:t>No previous criminal history. Characterized as nervous, socially awkward, possible personality disorder and/or autistic. Mother was concerned about deteriorating mental health.</a:t>
                      </a:r>
                      <a:endParaRPr lang="en-US" sz="800" dirty="0"/>
                    </a:p>
                  </a:txBody>
                  <a:tcPr/>
                </a:tc>
                <a:tc>
                  <a:txBody>
                    <a:bodyPr/>
                    <a:lstStyle/>
                    <a:p>
                      <a:r>
                        <a:rPr lang="en-US" sz="800" dirty="0" smtClean="0"/>
                        <a:t>Significantly above average</a:t>
                      </a:r>
                      <a:endParaRPr lang="en-US" sz="800" dirty="0"/>
                    </a:p>
                  </a:txBody>
                  <a:tcPr/>
                </a:tc>
                <a:tc>
                  <a:txBody>
                    <a:bodyPr/>
                    <a:lstStyle/>
                    <a:p>
                      <a:r>
                        <a:rPr lang="en-US" sz="800" u="sng" dirty="0" smtClean="0"/>
                        <a:t>Close</a:t>
                      </a:r>
                    </a:p>
                    <a:p>
                      <a:r>
                        <a:rPr lang="en-US" sz="800" dirty="0" smtClean="0"/>
                        <a:t>Drug</a:t>
                      </a:r>
                      <a:r>
                        <a:rPr lang="en-US" sz="800" baseline="0" dirty="0" smtClean="0"/>
                        <a:t> Use</a:t>
                      </a:r>
                    </a:p>
                    <a:p>
                      <a:r>
                        <a:rPr lang="en-US" sz="800" baseline="0" dirty="0" smtClean="0"/>
                        <a:t>Incarceration</a:t>
                      </a:r>
                    </a:p>
                    <a:p>
                      <a:r>
                        <a:rPr lang="en-US" sz="800" u="sng" baseline="0" dirty="0" smtClean="0"/>
                        <a:t>Below</a:t>
                      </a:r>
                    </a:p>
                    <a:p>
                      <a:r>
                        <a:rPr lang="en-US" sz="800" baseline="0" dirty="0" smtClean="0"/>
                        <a:t>Suicide</a:t>
                      </a:r>
                    </a:p>
                    <a:p>
                      <a:r>
                        <a:rPr lang="en-US" sz="800" baseline="0" dirty="0" smtClean="0"/>
                        <a:t>Fatal MVA</a:t>
                      </a:r>
                    </a:p>
                    <a:p>
                      <a:r>
                        <a:rPr lang="en-US" sz="800" baseline="0" dirty="0" smtClean="0"/>
                        <a:t>Violent Crime</a:t>
                      </a:r>
                    </a:p>
                    <a:p>
                      <a:r>
                        <a:rPr lang="en-US" sz="800" baseline="0" dirty="0" err="1" smtClean="0"/>
                        <a:t>PropertyCrime</a:t>
                      </a:r>
                      <a:endParaRPr lang="en-US" sz="800" dirty="0" smtClean="0"/>
                    </a:p>
                    <a:p>
                      <a:endParaRPr lang="en-US" sz="800" dirty="0"/>
                    </a:p>
                  </a:txBody>
                  <a:tcPr/>
                </a:tc>
                <a:tc>
                  <a:txBody>
                    <a:bodyPr/>
                    <a:lstStyle/>
                    <a:p>
                      <a:r>
                        <a:rPr lang="en-US" sz="800" dirty="0" smtClean="0"/>
                        <a:t>B</a:t>
                      </a:r>
                      <a:endParaRPr lang="en-US" sz="800" dirty="0"/>
                    </a:p>
                  </a:txBody>
                  <a:tcPr/>
                </a:tc>
                <a:tc>
                  <a:txBody>
                    <a:bodyPr/>
                    <a:lstStyle/>
                    <a:p>
                      <a:r>
                        <a:rPr lang="en-US" sz="800" dirty="0" smtClean="0"/>
                        <a:t>C</a:t>
                      </a:r>
                      <a:endParaRPr lang="en-US" sz="800" dirty="0"/>
                    </a:p>
                  </a:txBody>
                  <a:tcPr/>
                </a:tc>
                <a:tc>
                  <a:txBody>
                    <a:bodyPr/>
                    <a:lstStyle/>
                    <a:p>
                      <a:r>
                        <a:rPr lang="en-US" sz="800" dirty="0" smtClean="0"/>
                        <a:t>Lack of ready access to outpatient care, and shortages in effective outreach and crisis intervention</a:t>
                      </a:r>
                      <a:endParaRPr lang="en-US" sz="800" dirty="0"/>
                    </a:p>
                  </a:txBody>
                  <a:tcPr/>
                </a:tc>
              </a:tr>
              <a:tr h="2334286">
                <a:tc>
                  <a:txBody>
                    <a:bodyPr/>
                    <a:lstStyle/>
                    <a:p>
                      <a:r>
                        <a:rPr lang="en-US" sz="800" dirty="0" smtClean="0"/>
                        <a:t>Virginia</a:t>
                      </a:r>
                      <a:endParaRPr lang="en-US" sz="800" dirty="0"/>
                    </a:p>
                  </a:txBody>
                  <a:tcPr/>
                </a:tc>
                <a:tc>
                  <a:txBody>
                    <a:bodyPr/>
                    <a:lstStyle/>
                    <a:p>
                      <a:r>
                        <a:rPr lang="en-US" sz="800" dirty="0" smtClean="0"/>
                        <a:t>4/16/07</a:t>
                      </a:r>
                      <a:endParaRPr lang="en-US" sz="800" dirty="0"/>
                    </a:p>
                  </a:txBody>
                  <a:tcPr/>
                </a:tc>
                <a:tc>
                  <a:txBody>
                    <a:bodyPr/>
                    <a:lstStyle/>
                    <a:p>
                      <a:r>
                        <a:rPr lang="en-US" sz="800" dirty="0" err="1" smtClean="0"/>
                        <a:t>Seung-Hui</a:t>
                      </a:r>
                      <a:r>
                        <a:rPr lang="en-US" sz="800" dirty="0" smtClean="0"/>
                        <a:t> Cho (23)</a:t>
                      </a:r>
                      <a:endParaRPr lang="en-US" sz="800" dirty="0"/>
                    </a:p>
                  </a:txBody>
                  <a:tcPr/>
                </a:tc>
                <a:tc>
                  <a:txBody>
                    <a:bodyPr/>
                    <a:lstStyle/>
                    <a:p>
                      <a:r>
                        <a:rPr lang="en-US" sz="800" dirty="0" smtClean="0"/>
                        <a:t>Diagnosed in middle school with anxiety, selective </a:t>
                      </a:r>
                      <a:r>
                        <a:rPr lang="en-US" sz="800" dirty="0" err="1" smtClean="0"/>
                        <a:t>mutism</a:t>
                      </a:r>
                      <a:r>
                        <a:rPr lang="en-US" sz="800" dirty="0" smtClean="0"/>
                        <a:t>, and major depressive disorder.  Received treatment until 11th grade. In 2005, Cho was deemed "mentally ill and in need of hospitalization" by CSB. He was committed for 1 night, at commitment hearing the following day Cho was released and ordered to receive outpatient therapy. He attended few sessions. His true diagnosis remains unknown. </a:t>
                      </a:r>
                    </a:p>
                    <a:p>
                      <a:endParaRPr lang="en-US" sz="800" dirty="0" smtClean="0"/>
                    </a:p>
                    <a:p>
                      <a:r>
                        <a:rPr lang="en-US" sz="800" dirty="0" smtClean="0"/>
                        <a:t>Not</a:t>
                      </a:r>
                      <a:r>
                        <a:rPr lang="en-US" sz="800" baseline="0" dirty="0" smtClean="0"/>
                        <a:t> Involuntarily committed, therefore VA was not required to report to Federal Agency.</a:t>
                      </a:r>
                      <a:endParaRPr lang="en-US" sz="800" dirty="0"/>
                    </a:p>
                  </a:txBody>
                  <a:tcPr/>
                </a:tc>
                <a:tc>
                  <a:txBody>
                    <a:bodyPr/>
                    <a:lstStyle/>
                    <a:p>
                      <a:r>
                        <a:rPr lang="en-US" sz="800" dirty="0" smtClean="0"/>
                        <a:t>Slightly above average</a:t>
                      </a:r>
                      <a:endParaRPr lang="en-US" sz="800" dirty="0"/>
                    </a:p>
                  </a:txBody>
                  <a:tcPr/>
                </a:tc>
                <a:tc>
                  <a:txBody>
                    <a:bodyPr/>
                    <a:lstStyle/>
                    <a:p>
                      <a:r>
                        <a:rPr lang="en-US" sz="800" u="sng" dirty="0" smtClean="0"/>
                        <a:t>Close</a:t>
                      </a:r>
                    </a:p>
                    <a:p>
                      <a:r>
                        <a:rPr lang="en-US" sz="800" dirty="0" smtClean="0"/>
                        <a:t>Suicide</a:t>
                      </a:r>
                    </a:p>
                    <a:p>
                      <a:r>
                        <a:rPr lang="en-US" sz="800" dirty="0" smtClean="0"/>
                        <a:t>Drug</a:t>
                      </a:r>
                      <a:r>
                        <a:rPr lang="en-US" sz="800" baseline="0" dirty="0" smtClean="0"/>
                        <a:t> Use</a:t>
                      </a:r>
                    </a:p>
                    <a:p>
                      <a:r>
                        <a:rPr lang="en-US" sz="800" baseline="0" dirty="0" smtClean="0"/>
                        <a:t>Incarceration</a:t>
                      </a:r>
                    </a:p>
                    <a:p>
                      <a:r>
                        <a:rPr lang="en-US" sz="800" u="sng" baseline="0" dirty="0" smtClean="0"/>
                        <a:t>Below</a:t>
                      </a:r>
                    </a:p>
                    <a:p>
                      <a:r>
                        <a:rPr lang="en-US" sz="800" baseline="0" dirty="0" smtClean="0"/>
                        <a:t>Fatal MVA</a:t>
                      </a:r>
                    </a:p>
                    <a:p>
                      <a:r>
                        <a:rPr lang="en-US" sz="800" baseline="0" dirty="0" smtClean="0"/>
                        <a:t>Violent Crime</a:t>
                      </a:r>
                    </a:p>
                    <a:p>
                      <a:r>
                        <a:rPr lang="en-US" sz="800" baseline="0" dirty="0" err="1" smtClean="0"/>
                        <a:t>PropertyCrime</a:t>
                      </a:r>
                      <a:endParaRPr lang="en-US" sz="800" dirty="0"/>
                    </a:p>
                  </a:txBody>
                  <a:tcPr/>
                </a:tc>
                <a:tc>
                  <a:txBody>
                    <a:bodyPr/>
                    <a:lstStyle/>
                    <a:p>
                      <a:r>
                        <a:rPr lang="en-US" sz="800" dirty="0" smtClean="0"/>
                        <a:t>D</a:t>
                      </a:r>
                      <a:endParaRPr lang="en-US" sz="800" dirty="0"/>
                    </a:p>
                  </a:txBody>
                  <a:tcPr/>
                </a:tc>
                <a:tc>
                  <a:txBody>
                    <a:bodyPr/>
                    <a:lstStyle/>
                    <a:p>
                      <a:r>
                        <a:rPr lang="en-US" sz="800" dirty="0" smtClean="0"/>
                        <a:t>F</a:t>
                      </a:r>
                      <a:endParaRPr lang="en-US" sz="800" dirty="0"/>
                    </a:p>
                  </a:txBody>
                  <a:tcPr/>
                </a:tc>
                <a:tc>
                  <a:txBody>
                    <a:bodyPr/>
                    <a:lstStyle/>
                    <a:p>
                      <a:r>
                        <a:rPr lang="en-US" sz="800" dirty="0" smtClean="0"/>
                        <a:t>Inpatient psychiatric units in need of upkeep.  State MH agency was cut 12.5 million in 2003, reducing staff further.  Long waits to receive care. Over 3,000 individuals on wait list for CSB's.  No initiative on the issue of cultural competence. </a:t>
                      </a:r>
                      <a:endParaRPr lang="en-US" sz="800" dirty="0"/>
                    </a:p>
                  </a:txBody>
                  <a:tcPr/>
                </a:tc>
              </a:tr>
            </a:tbl>
          </a:graphicData>
        </a:graphic>
      </p:graphicFrame>
    </p:spTree>
    <p:extLst>
      <p:ext uri="{BB962C8B-B14F-4D97-AF65-F5344CB8AC3E}">
        <p14:creationId xmlns:p14="http://schemas.microsoft.com/office/powerpoint/2010/main" val="477397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4" name="Text Placeholder 3"/>
          <p:cNvSpPr>
            <a:spLocks noGrp="1"/>
          </p:cNvSpPr>
          <p:nvPr>
            <p:ph type="body" idx="1"/>
          </p:nvPr>
        </p:nvSpPr>
        <p:spPr>
          <a:xfrm>
            <a:off x="632301" y="1708991"/>
            <a:ext cx="3566160" cy="709090"/>
          </a:xfrm>
        </p:spPr>
        <p:txBody>
          <a:bodyPr/>
          <a:lstStyle/>
          <a:p>
            <a:r>
              <a:rPr lang="en-US" dirty="0" smtClean="0"/>
              <a:t>Trends…</a:t>
            </a:r>
            <a:endParaRPr lang="en-US" dirty="0"/>
          </a:p>
        </p:txBody>
      </p:sp>
      <p:sp>
        <p:nvSpPr>
          <p:cNvPr id="3" name="Content Placeholder 2"/>
          <p:cNvSpPr>
            <a:spLocks noGrp="1"/>
          </p:cNvSpPr>
          <p:nvPr>
            <p:ph sz="half" idx="2"/>
          </p:nvPr>
        </p:nvSpPr>
        <p:spPr>
          <a:xfrm>
            <a:off x="632301" y="2336800"/>
            <a:ext cx="3566160" cy="4033521"/>
          </a:xfrm>
        </p:spPr>
        <p:txBody>
          <a:bodyPr>
            <a:normAutofit fontScale="62500" lnSpcReduction="20000"/>
          </a:bodyPr>
          <a:lstStyle/>
          <a:p>
            <a:r>
              <a:rPr lang="en-US" dirty="0" smtClean="0"/>
              <a:t>Men in there early 20’s </a:t>
            </a:r>
          </a:p>
          <a:p>
            <a:r>
              <a:rPr lang="en-US" dirty="0" smtClean="0"/>
              <a:t>History of Mental Health Conditions</a:t>
            </a:r>
          </a:p>
          <a:p>
            <a:r>
              <a:rPr lang="en-US" dirty="0" smtClean="0"/>
              <a:t>Minimal to No previous criminal history</a:t>
            </a:r>
          </a:p>
          <a:p>
            <a:r>
              <a:rPr lang="en-US" dirty="0"/>
              <a:t>Easy Access to </a:t>
            </a:r>
            <a:r>
              <a:rPr lang="en-US" dirty="0" smtClean="0"/>
              <a:t>weapons</a:t>
            </a:r>
            <a:endParaRPr lang="en-US" dirty="0"/>
          </a:p>
          <a:p>
            <a:r>
              <a:rPr lang="en-US" dirty="0" smtClean="0"/>
              <a:t>Poor Access to Mental Health Care</a:t>
            </a:r>
          </a:p>
          <a:p>
            <a:pPr lvl="1"/>
            <a:r>
              <a:rPr lang="en-US" dirty="0" smtClean="0"/>
              <a:t>Each state was overburdened and unable to meet the the Mental Health Care need of the population</a:t>
            </a:r>
          </a:p>
          <a:p>
            <a:r>
              <a:rPr lang="en-US" dirty="0" smtClean="0"/>
              <a:t>Investments in MH spending improve MH outcomes</a:t>
            </a:r>
          </a:p>
          <a:p>
            <a:r>
              <a:rPr lang="en-US" dirty="0"/>
              <a:t>S</a:t>
            </a:r>
            <a:r>
              <a:rPr lang="en-US" dirty="0" smtClean="0"/>
              <a:t>ignificant investment need to be made to impact substance use and incarcerations. </a:t>
            </a:r>
          </a:p>
          <a:p>
            <a:endParaRPr lang="en-US" dirty="0" smtClean="0"/>
          </a:p>
          <a:p>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What can be done?</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smtClean="0"/>
              <a:t>Increase </a:t>
            </a:r>
            <a:r>
              <a:rPr lang="en-US" dirty="0"/>
              <a:t>and Improve Access to </a:t>
            </a:r>
            <a:r>
              <a:rPr lang="en-US" dirty="0" smtClean="0"/>
              <a:t>MH care</a:t>
            </a:r>
          </a:p>
          <a:p>
            <a:r>
              <a:rPr lang="en-US" dirty="0" smtClean="0"/>
              <a:t>Increase MH Education </a:t>
            </a:r>
          </a:p>
          <a:p>
            <a:r>
              <a:rPr lang="en-US" dirty="0"/>
              <a:t>Establish Mental Health Programs for 16-25 years olds</a:t>
            </a:r>
          </a:p>
          <a:p>
            <a:r>
              <a:rPr lang="en-US" dirty="0" smtClean="0"/>
              <a:t>Improved </a:t>
            </a:r>
            <a:r>
              <a:rPr lang="en-US" dirty="0"/>
              <a:t>C</a:t>
            </a:r>
            <a:r>
              <a:rPr lang="en-US" dirty="0" smtClean="0"/>
              <a:t>ommunication between Agencies (Justice, Mental Health and Education)</a:t>
            </a:r>
          </a:p>
          <a:p>
            <a:r>
              <a:rPr lang="en-US" dirty="0" smtClean="0"/>
              <a:t>Treatment &amp; Interagency </a:t>
            </a:r>
            <a:r>
              <a:rPr lang="en-US" dirty="0"/>
              <a:t>P</a:t>
            </a:r>
            <a:r>
              <a:rPr lang="en-US" dirty="0" smtClean="0"/>
              <a:t>rotocols for “High </a:t>
            </a:r>
            <a:r>
              <a:rPr lang="en-US" dirty="0"/>
              <a:t>R</a:t>
            </a:r>
            <a:r>
              <a:rPr lang="en-US" dirty="0" smtClean="0"/>
              <a:t>isk </a:t>
            </a:r>
            <a:r>
              <a:rPr lang="en-US" dirty="0"/>
              <a:t>I</a:t>
            </a:r>
            <a:r>
              <a:rPr lang="en-US" dirty="0" smtClean="0"/>
              <a:t>ndividuals”</a:t>
            </a:r>
          </a:p>
          <a:p>
            <a:r>
              <a:rPr lang="en-US" dirty="0" smtClean="0"/>
              <a:t>“Meaningful” gun control measures</a:t>
            </a:r>
          </a:p>
        </p:txBody>
      </p:sp>
    </p:spTree>
    <p:extLst>
      <p:ext uri="{BB962C8B-B14F-4D97-AF65-F5344CB8AC3E}">
        <p14:creationId xmlns:p14="http://schemas.microsoft.com/office/powerpoint/2010/main" val="2952952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33" y="244158"/>
            <a:ext cx="8491040" cy="1339850"/>
          </a:xfrm>
        </p:spPr>
        <p:txBody>
          <a:bodyPr>
            <a:normAutofit fontScale="90000"/>
          </a:bodyPr>
          <a:lstStyle/>
          <a:p>
            <a:r>
              <a:rPr lang="en-US" dirty="0" smtClean="0"/>
              <a:t>Quality of Mental Health Care </a:t>
            </a:r>
            <a:br>
              <a:rPr lang="en-US" dirty="0" smtClean="0"/>
            </a:br>
            <a:r>
              <a:rPr lang="en-US" dirty="0" smtClean="0"/>
              <a:t>-Limited Access-</a:t>
            </a:r>
            <a:endParaRPr lang="en-US" dirty="0"/>
          </a:p>
        </p:txBody>
      </p:sp>
      <p:sp>
        <p:nvSpPr>
          <p:cNvPr id="4" name="Content Placeholder 3"/>
          <p:cNvSpPr>
            <a:spLocks noGrp="1"/>
          </p:cNvSpPr>
          <p:nvPr>
            <p:ph sz="half" idx="2"/>
          </p:nvPr>
        </p:nvSpPr>
        <p:spPr>
          <a:xfrm>
            <a:off x="457200" y="1874205"/>
            <a:ext cx="4040188" cy="4538742"/>
          </a:xfrm>
        </p:spPr>
        <p:txBody>
          <a:bodyPr>
            <a:normAutofit fontScale="92500" lnSpcReduction="10000"/>
          </a:bodyPr>
          <a:lstStyle/>
          <a:p>
            <a:pPr lvl="1"/>
            <a:r>
              <a:rPr lang="en-US" dirty="0" smtClean="0"/>
              <a:t>In 2005, In Virginia, over 3,000 individuals were on the “wait list” to receive services through the Community Service Board (CSB) (NAMI, 2006).</a:t>
            </a:r>
          </a:p>
          <a:p>
            <a:pPr lvl="1"/>
            <a:r>
              <a:rPr lang="en-US" dirty="0"/>
              <a:t>There are a </a:t>
            </a:r>
            <a:r>
              <a:rPr lang="en-US" dirty="0" smtClean="0"/>
              <a:t>limited </a:t>
            </a:r>
            <a:r>
              <a:rPr lang="en-US" dirty="0"/>
              <a:t>number of beds available, so finding placement </a:t>
            </a:r>
            <a:r>
              <a:rPr lang="en-US" dirty="0" smtClean="0"/>
              <a:t> </a:t>
            </a:r>
            <a:r>
              <a:rPr lang="en-US" dirty="0"/>
              <a:t>takes </a:t>
            </a:r>
            <a:r>
              <a:rPr lang="en-US" dirty="0" smtClean="0"/>
              <a:t>time.</a:t>
            </a:r>
            <a:endParaRPr lang="en-US" dirty="0"/>
          </a:p>
          <a:p>
            <a:pPr lvl="1"/>
            <a:r>
              <a:rPr lang="en-US" dirty="0"/>
              <a:t>In 2005, In Virginia, the average wait for an inpatient bed was 44 </a:t>
            </a:r>
            <a:r>
              <a:rPr lang="en-US" dirty="0" smtClean="0"/>
              <a:t>weeks (NAMI, 2006).</a:t>
            </a:r>
            <a:endParaRPr lang="en-US" dirty="0"/>
          </a:p>
          <a:p>
            <a:pPr lvl="1"/>
            <a:r>
              <a:rPr lang="en-US" dirty="0" smtClean="0"/>
              <a:t>Funding of inpatient treatment programs are often segmented. Medicaid pays part, CSB pays part, School board, Justice System or Vocational  Rehab pays part. Getting approval from the various Agencies takes time.</a:t>
            </a:r>
          </a:p>
        </p:txBody>
      </p:sp>
      <p:sp>
        <p:nvSpPr>
          <p:cNvPr id="7" name="Content Placeholder 6"/>
          <p:cNvSpPr>
            <a:spLocks noGrp="1"/>
          </p:cNvSpPr>
          <p:nvPr>
            <p:ph sz="quarter" idx="4"/>
          </p:nvPr>
        </p:nvSpPr>
        <p:spPr>
          <a:xfrm>
            <a:off x="4645025" y="1874205"/>
            <a:ext cx="4041775" cy="4741838"/>
          </a:xfrm>
        </p:spPr>
        <p:txBody>
          <a:bodyPr>
            <a:normAutofit fontScale="92500" lnSpcReduction="20000"/>
          </a:bodyPr>
          <a:lstStyle/>
          <a:p>
            <a:r>
              <a:rPr lang="en-US" dirty="0" smtClean="0"/>
              <a:t>Lack of Mental Health Professionals means that </a:t>
            </a:r>
          </a:p>
          <a:p>
            <a:pPr lvl="1"/>
            <a:r>
              <a:rPr lang="en-US" dirty="0" smtClean="0"/>
              <a:t>People are not getting treated who </a:t>
            </a:r>
            <a:r>
              <a:rPr lang="en-US" dirty="0"/>
              <a:t>n</a:t>
            </a:r>
            <a:r>
              <a:rPr lang="en-US" dirty="0" smtClean="0"/>
              <a:t>eed help</a:t>
            </a:r>
          </a:p>
          <a:p>
            <a:pPr lvl="1"/>
            <a:r>
              <a:rPr lang="en-US" dirty="0"/>
              <a:t>Long wait time before first appointment with Specialist</a:t>
            </a:r>
          </a:p>
          <a:p>
            <a:pPr lvl="1"/>
            <a:r>
              <a:rPr lang="en-US" dirty="0" smtClean="0"/>
              <a:t>Primary Care is caring for the overflow. Due to time, billing constraints and lack of specialized knowledge individuals are often getting undertreated. </a:t>
            </a:r>
          </a:p>
          <a:p>
            <a:r>
              <a:rPr lang="en-US" dirty="0" smtClean="0"/>
              <a:t>Virginia has the lowest Medicaid Reimbursement rates for Mental Health (NAMI, 2006) </a:t>
            </a:r>
          </a:p>
          <a:p>
            <a:pPr lvl="1"/>
            <a:r>
              <a:rPr lang="en-US" dirty="0" smtClean="0"/>
              <a:t>Higher Reimbursement rates are needed to attract quality mental health professionals and to sustain current Mental </a:t>
            </a:r>
            <a:r>
              <a:rPr lang="en-US" dirty="0"/>
              <a:t>H</a:t>
            </a:r>
            <a:r>
              <a:rPr lang="en-US" dirty="0" smtClean="0"/>
              <a:t>ealth Programs.</a:t>
            </a:r>
          </a:p>
        </p:txBody>
      </p:sp>
    </p:spTree>
    <p:extLst>
      <p:ext uri="{BB962C8B-B14F-4D97-AF65-F5344CB8AC3E}">
        <p14:creationId xmlns:p14="http://schemas.microsoft.com/office/powerpoint/2010/main" val="2102815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60" y="244158"/>
            <a:ext cx="8209280" cy="1339850"/>
          </a:xfrm>
        </p:spPr>
        <p:txBody>
          <a:bodyPr>
            <a:normAutofit fontScale="90000"/>
          </a:bodyPr>
          <a:lstStyle/>
          <a:p>
            <a:r>
              <a:rPr lang="en-US" dirty="0" smtClean="0"/>
              <a:t>Experts Suggestions for Improving Mental Health Care </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Provide Educational Assistance to increase the number Mental </a:t>
            </a:r>
            <a:r>
              <a:rPr lang="en-US" dirty="0"/>
              <a:t>Health </a:t>
            </a:r>
            <a:r>
              <a:rPr lang="en-US" dirty="0" smtClean="0"/>
              <a:t>Professionals.</a:t>
            </a:r>
            <a:endParaRPr lang="en-US" dirty="0"/>
          </a:p>
          <a:p>
            <a:r>
              <a:rPr lang="en-US" dirty="0" smtClean="0"/>
              <a:t>Identify, refer and treat mental health conditions as early as possible.</a:t>
            </a:r>
          </a:p>
          <a:p>
            <a:r>
              <a:rPr lang="en-US" dirty="0" smtClean="0"/>
              <a:t>Train individuals that regularly work with children about mental health conditions, de-escalation techniques and referral services.</a:t>
            </a:r>
          </a:p>
          <a:p>
            <a:r>
              <a:rPr lang="en-US" dirty="0"/>
              <a:t>Fund research to continue to evaluate the genetic and biological mechanisms for disease expression. </a:t>
            </a:r>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Integrate Mental Health and Primary Health Care, and eliminate </a:t>
            </a:r>
            <a:r>
              <a:rPr lang="en-US" dirty="0" smtClean="0"/>
              <a:t>barriers.</a:t>
            </a:r>
          </a:p>
          <a:p>
            <a:r>
              <a:rPr lang="en-US" dirty="0"/>
              <a:t>Develop mental health programs that focus on intervention and treatment of 16-25 year </a:t>
            </a:r>
            <a:r>
              <a:rPr lang="en-US" dirty="0" smtClean="0"/>
              <a:t>olds.</a:t>
            </a:r>
          </a:p>
          <a:p>
            <a:r>
              <a:rPr lang="en-US" dirty="0" smtClean="0"/>
              <a:t>Develop Mental Crisis Services (like 911), and Mental Health Judicial Programs.</a:t>
            </a:r>
          </a:p>
          <a:p>
            <a:endParaRPr lang="en-US" dirty="0"/>
          </a:p>
        </p:txBody>
      </p:sp>
      <p:pic>
        <p:nvPicPr>
          <p:cNvPr id="5" name="Picture 4" descr="Arizona.jpg"/>
          <p:cNvPicPr>
            <a:picLocks noChangeAspect="1"/>
          </p:cNvPicPr>
          <p:nvPr/>
        </p:nvPicPr>
        <p:blipFill rotWithShape="1">
          <a:blip r:embed="rId2">
            <a:alphaModFix amt="44000"/>
            <a:extLst>
              <a:ext uri="{28A0092B-C50C-407E-A947-70E740481C1C}">
                <a14:useLocalDpi xmlns:a14="http://schemas.microsoft.com/office/drawing/2010/main" val="0"/>
              </a:ext>
            </a:extLst>
          </a:blip>
          <a:srcRect t="-16689" b="-16689"/>
          <a:stretch/>
        </p:blipFill>
        <p:spPr>
          <a:xfrm>
            <a:off x="6809818" y="4797114"/>
            <a:ext cx="1866822" cy="1656937"/>
          </a:xfrm>
          <a:prstGeom prst="ellipse">
            <a:avLst/>
          </a:prstGeom>
          <a:ln>
            <a:noFill/>
          </a:ln>
          <a:effectLst>
            <a:softEdge rad="112500"/>
          </a:effectLst>
        </p:spPr>
      </p:pic>
      <p:sp>
        <p:nvSpPr>
          <p:cNvPr id="6" name="TextBox 5"/>
          <p:cNvSpPr txBox="1"/>
          <p:nvPr/>
        </p:nvSpPr>
        <p:spPr>
          <a:xfrm>
            <a:off x="467360" y="6075363"/>
            <a:ext cx="6292934" cy="369332"/>
          </a:xfrm>
          <a:prstGeom prst="rect">
            <a:avLst/>
          </a:prstGeom>
          <a:noFill/>
        </p:spPr>
        <p:txBody>
          <a:bodyPr wrap="none" rtlCol="0">
            <a:spAutoFit/>
          </a:bodyPr>
          <a:lstStyle/>
          <a:p>
            <a:r>
              <a:rPr lang="en-US" dirty="0" smtClean="0"/>
              <a:t>(Frick, 2013; Hogan,2013; Hyde, 2103; </a:t>
            </a:r>
            <a:r>
              <a:rPr lang="en-US" dirty="0" err="1" smtClean="0"/>
              <a:t>Insel</a:t>
            </a:r>
            <a:r>
              <a:rPr lang="en-US" dirty="0" smtClean="0"/>
              <a:t>, 2013; Vero, 2013)</a:t>
            </a:r>
            <a:endParaRPr lang="en-US" dirty="0"/>
          </a:p>
        </p:txBody>
      </p:sp>
    </p:spTree>
    <p:extLst>
      <p:ext uri="{BB962C8B-B14F-4D97-AF65-F5344CB8AC3E}">
        <p14:creationId xmlns:p14="http://schemas.microsoft.com/office/powerpoint/2010/main" val="181772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Shortage of Mental Health Professionals</a:t>
            </a:r>
            <a:endParaRPr lang="en-US" dirty="0"/>
          </a:p>
        </p:txBody>
      </p:sp>
      <p:sp>
        <p:nvSpPr>
          <p:cNvPr id="5" name="Content Placeholder 4"/>
          <p:cNvSpPr>
            <a:spLocks noGrp="1"/>
          </p:cNvSpPr>
          <p:nvPr>
            <p:ph sz="half" idx="2"/>
          </p:nvPr>
        </p:nvSpPr>
        <p:spPr/>
        <p:txBody>
          <a:bodyPr>
            <a:normAutofit/>
          </a:bodyPr>
          <a:lstStyle/>
          <a:p>
            <a:r>
              <a:rPr lang="en-US" dirty="0" smtClean="0"/>
              <a:t>In 2010, the Bureau of Labor and statistics estimated that 89.3 million individuals lived where there is a shortage of mental health care professional, compared to 55.3 million who lived in areas where there is shortage of medical professionals. </a:t>
            </a:r>
          </a:p>
          <a:p>
            <a:pPr marL="0" indent="0">
              <a:buNone/>
            </a:pPr>
            <a:endParaRPr lang="en-US" dirty="0" smtClean="0"/>
          </a:p>
        </p:txBody>
      </p:sp>
      <p:pic>
        <p:nvPicPr>
          <p:cNvPr id="3" name="Picture 2" descr="MH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160" y="2247900"/>
            <a:ext cx="3777366" cy="3533140"/>
          </a:xfrm>
          <a:prstGeom prst="rect">
            <a:avLst/>
          </a:prstGeom>
        </p:spPr>
      </p:pic>
    </p:spTree>
    <p:extLst>
      <p:ext uri="{BB962C8B-B14F-4D97-AF65-F5344CB8AC3E}">
        <p14:creationId xmlns:p14="http://schemas.microsoft.com/office/powerpoint/2010/main" val="491813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Identification and Training</a:t>
            </a:r>
            <a:endParaRPr lang="en-US" dirty="0"/>
          </a:p>
        </p:txBody>
      </p:sp>
      <p:sp>
        <p:nvSpPr>
          <p:cNvPr id="3" name="Content Placeholder 2"/>
          <p:cNvSpPr>
            <a:spLocks noGrp="1"/>
          </p:cNvSpPr>
          <p:nvPr>
            <p:ph sz="half" idx="1"/>
          </p:nvPr>
        </p:nvSpPr>
        <p:spPr>
          <a:xfrm>
            <a:off x="900111" y="2147888"/>
            <a:ext cx="3566160" cy="4130992"/>
          </a:xfrm>
        </p:spPr>
        <p:txBody>
          <a:bodyPr>
            <a:normAutofit fontScale="92500" lnSpcReduction="20000"/>
          </a:bodyPr>
          <a:lstStyle/>
          <a:p>
            <a:r>
              <a:rPr lang="en-US" dirty="0" smtClean="0"/>
              <a:t>Early treatment for mental health conditions has been shown to reduce mental health cost, reduce cost and strain on justice department, and educational system (Hyde, 2013).</a:t>
            </a:r>
          </a:p>
          <a:p>
            <a:r>
              <a:rPr lang="en-US" dirty="0" smtClean="0"/>
              <a:t>Teaching individuals who regularly interact with children about mental health conditions, how to help and how to make appropriate referrals can empower individuals to promote mental health services, if needed.</a:t>
            </a:r>
          </a:p>
          <a:p>
            <a:pPr marL="0" indent="0">
              <a:buNone/>
            </a:pP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Mental Health First Aid (MHFA) </a:t>
            </a:r>
            <a:r>
              <a:rPr lang="en-US" dirty="0"/>
              <a:t>teaches individuals about several major  mental health disorders (depression, anxiety, schizophrenia, bipolar, eating and substance use disorders), the signs &amp; symptoms of them, and most importantly how to appropriately respond to the individual</a:t>
            </a:r>
            <a:r>
              <a:rPr lang="en-US" dirty="0" smtClean="0"/>
              <a:t>. (</a:t>
            </a:r>
            <a:r>
              <a:rPr lang="en-US" dirty="0" err="1" smtClean="0"/>
              <a:t>mentalhealthfirstaid.org</a:t>
            </a:r>
            <a:r>
              <a:rPr lang="en-US" dirty="0" smtClean="0"/>
              <a:t>)</a:t>
            </a:r>
            <a:endParaRPr lang="en-US" dirty="0"/>
          </a:p>
          <a:p>
            <a:endParaRPr lang="en-US" dirty="0"/>
          </a:p>
        </p:txBody>
      </p:sp>
    </p:spTree>
    <p:extLst>
      <p:ext uri="{BB962C8B-B14F-4D97-AF65-F5344CB8AC3E}">
        <p14:creationId xmlns:p14="http://schemas.microsoft.com/office/powerpoint/2010/main" val="2155555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HFA crossword.jpg"/>
          <p:cNvPicPr>
            <a:picLocks noChangeAspect="1"/>
          </p:cNvPicPr>
          <p:nvPr/>
        </p:nvPicPr>
        <p:blipFill rotWithShape="1">
          <a:blip r:embed="rId2">
            <a:alphaModFix amt="76000"/>
            <a:extLst>
              <a:ext uri="{28A0092B-C50C-407E-A947-70E740481C1C}">
                <a14:useLocalDpi xmlns:a14="http://schemas.microsoft.com/office/drawing/2010/main" val="0"/>
              </a:ext>
            </a:extLst>
          </a:blip>
          <a:srcRect l="10706" t="8078" r="9668" b="9845"/>
          <a:stretch/>
        </p:blipFill>
        <p:spPr>
          <a:xfrm>
            <a:off x="3107799" y="4522098"/>
            <a:ext cx="2457329" cy="2168130"/>
          </a:xfrm>
          <a:prstGeom prst="rect">
            <a:avLst/>
          </a:prstGeom>
        </p:spPr>
      </p:pic>
      <p:sp>
        <p:nvSpPr>
          <p:cNvPr id="2" name="Title 1"/>
          <p:cNvSpPr>
            <a:spLocks noGrp="1"/>
          </p:cNvSpPr>
          <p:nvPr>
            <p:ph type="title"/>
          </p:nvPr>
        </p:nvSpPr>
        <p:spPr/>
        <p:txBody>
          <a:bodyPr/>
          <a:lstStyle/>
          <a:p>
            <a:r>
              <a:rPr lang="en-US" dirty="0" smtClean="0"/>
              <a:t>Mental Health First Aid</a:t>
            </a:r>
            <a:endParaRPr lang="en-US" dirty="0"/>
          </a:p>
        </p:txBody>
      </p:sp>
      <p:sp>
        <p:nvSpPr>
          <p:cNvPr id="3" name="Content Placeholder 2"/>
          <p:cNvSpPr>
            <a:spLocks noGrp="1"/>
          </p:cNvSpPr>
          <p:nvPr>
            <p:ph sz="half" idx="1"/>
          </p:nvPr>
        </p:nvSpPr>
        <p:spPr>
          <a:xfrm>
            <a:off x="419257" y="1854205"/>
            <a:ext cx="3566160" cy="3927475"/>
          </a:xfrm>
        </p:spPr>
        <p:txBody>
          <a:bodyPr>
            <a:normAutofit fontScale="85000" lnSpcReduction="20000"/>
          </a:bodyPr>
          <a:lstStyle/>
          <a:p>
            <a:r>
              <a:rPr lang="en-US" dirty="0"/>
              <a:t>Mental Health First Aid (MHFA</a:t>
            </a:r>
            <a:r>
              <a:rPr lang="en-US" dirty="0" smtClean="0"/>
              <a:t>) was developed in Australia in 2001 to aid in Mental Health Intervention before a crisis occurs, since then it has spread to other countries including Nepal, Thailand, Canada and the US.</a:t>
            </a:r>
          </a:p>
          <a:p>
            <a:r>
              <a:rPr lang="en-US" dirty="0" smtClean="0"/>
              <a:t>MHFA is a 12 course that teaches individuals how to respond it individuals experiencing a mental health crisis, much like CPR teaches you how to respond to a cardio/pulmonary crisis. </a:t>
            </a:r>
          </a:p>
        </p:txBody>
      </p:sp>
      <p:sp>
        <p:nvSpPr>
          <p:cNvPr id="5" name="Content Placeholder 4"/>
          <p:cNvSpPr>
            <a:spLocks noGrp="1"/>
          </p:cNvSpPr>
          <p:nvPr>
            <p:ph sz="half" idx="2"/>
          </p:nvPr>
        </p:nvSpPr>
        <p:spPr>
          <a:xfrm>
            <a:off x="5317330" y="1887274"/>
            <a:ext cx="3402950" cy="3927475"/>
          </a:xfrm>
        </p:spPr>
        <p:txBody>
          <a:bodyPr>
            <a:normAutofit fontScale="85000" lnSpcReduction="20000"/>
          </a:bodyPr>
          <a:lstStyle/>
          <a:p>
            <a:r>
              <a:rPr lang="en-US" dirty="0"/>
              <a:t>MHFA uses the acronym ALGEE </a:t>
            </a:r>
          </a:p>
          <a:p>
            <a:r>
              <a:rPr lang="en-US" dirty="0"/>
              <a:t>A- Assess risk of suicide or harm</a:t>
            </a:r>
          </a:p>
          <a:p>
            <a:r>
              <a:rPr lang="en-US" dirty="0"/>
              <a:t>L- Listen non-judgmentally</a:t>
            </a:r>
          </a:p>
          <a:p>
            <a:r>
              <a:rPr lang="en-US" dirty="0"/>
              <a:t>G-Give reassurance and information</a:t>
            </a:r>
          </a:p>
          <a:p>
            <a:r>
              <a:rPr lang="en-US" dirty="0"/>
              <a:t>E- Encourage the person to get appropriate help</a:t>
            </a:r>
          </a:p>
          <a:p>
            <a:r>
              <a:rPr lang="en-US" dirty="0"/>
              <a:t>E- Encourage self-help and other support strategies from, peers, family and friends.</a:t>
            </a:r>
          </a:p>
          <a:p>
            <a:endParaRPr lang="en-US" dirty="0"/>
          </a:p>
        </p:txBody>
      </p:sp>
      <p:sp>
        <p:nvSpPr>
          <p:cNvPr id="4" name="TextBox 3"/>
          <p:cNvSpPr txBox="1"/>
          <p:nvPr/>
        </p:nvSpPr>
        <p:spPr>
          <a:xfrm>
            <a:off x="616096" y="6065521"/>
            <a:ext cx="2854160" cy="307777"/>
          </a:xfrm>
          <a:prstGeom prst="rect">
            <a:avLst/>
          </a:prstGeom>
          <a:noFill/>
        </p:spPr>
        <p:txBody>
          <a:bodyPr wrap="square" rtlCol="0">
            <a:spAutoFit/>
          </a:bodyPr>
          <a:lstStyle/>
          <a:p>
            <a:r>
              <a:rPr lang="en-US" sz="1400" dirty="0"/>
              <a:t>(</a:t>
            </a:r>
            <a:r>
              <a:rPr lang="en-US" sz="1400" dirty="0" err="1"/>
              <a:t>mentalhealthfirstaid.org</a:t>
            </a:r>
            <a:r>
              <a:rPr lang="en-US" sz="1400" dirty="0"/>
              <a:t>)</a:t>
            </a:r>
          </a:p>
        </p:txBody>
      </p:sp>
    </p:spTree>
    <p:extLst>
      <p:ext uri="{BB962C8B-B14F-4D97-AF65-F5344CB8AC3E}">
        <p14:creationId xmlns:p14="http://schemas.microsoft.com/office/powerpoint/2010/main" val="1986925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MHFA Results</a:t>
            </a:r>
            <a:endParaRPr lang="en-US" dirty="0"/>
          </a:p>
        </p:txBody>
      </p:sp>
      <p:sp>
        <p:nvSpPr>
          <p:cNvPr id="3" name="Content Placeholder 2"/>
          <p:cNvSpPr>
            <a:spLocks noGrp="1"/>
          </p:cNvSpPr>
          <p:nvPr>
            <p:ph idx="1"/>
          </p:nvPr>
        </p:nvSpPr>
        <p:spPr>
          <a:xfrm>
            <a:off x="900112" y="2508961"/>
            <a:ext cx="7345363" cy="3556560"/>
          </a:xfrm>
        </p:spPr>
        <p:txBody>
          <a:bodyPr/>
          <a:lstStyle/>
          <a:p>
            <a:r>
              <a:rPr lang="en-US" dirty="0" smtClean="0"/>
              <a:t>MHFA helps decrease the stigma associated with mental illness, increases individuals knowledge about mental illness and treatment and increases individuals confidence about dealing with a mental illness crisis. (Kelly, 2011, </a:t>
            </a:r>
            <a:r>
              <a:rPr lang="en-US" dirty="0" err="1" smtClean="0"/>
              <a:t>Jorm</a:t>
            </a:r>
            <a:r>
              <a:rPr lang="en-US" dirty="0" smtClean="0"/>
              <a:t> et all, 2010, Minas et al, 2009)</a:t>
            </a:r>
          </a:p>
        </p:txBody>
      </p:sp>
    </p:spTree>
    <p:extLst>
      <p:ext uri="{BB962C8B-B14F-4D97-AF65-F5344CB8AC3E}">
        <p14:creationId xmlns:p14="http://schemas.microsoft.com/office/powerpoint/2010/main" val="602798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Initiatives</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Recovery After Initial Schizophrenia Episode (RAISE)</a:t>
            </a:r>
          </a:p>
          <a:p>
            <a:pPr lvl="1"/>
            <a:r>
              <a:rPr lang="en-US" dirty="0" smtClean="0"/>
              <a:t>Average delay is 110 weeks from 1</a:t>
            </a:r>
            <a:r>
              <a:rPr lang="en-US" baseline="30000" dirty="0" smtClean="0"/>
              <a:t>st</a:t>
            </a:r>
            <a:r>
              <a:rPr lang="en-US" dirty="0" smtClean="0"/>
              <a:t> episode.</a:t>
            </a:r>
          </a:p>
          <a:p>
            <a:pPr lvl="1"/>
            <a:r>
              <a:rPr lang="en-US" dirty="0" smtClean="0"/>
              <a:t>Aggressive treatment can reduce symptoms and deterioration.</a:t>
            </a:r>
          </a:p>
          <a:p>
            <a:pPr marL="0" indent="0">
              <a:buNone/>
            </a:pPr>
            <a:endParaRPr lang="en-US" dirty="0"/>
          </a:p>
        </p:txBody>
      </p:sp>
      <p:sp>
        <p:nvSpPr>
          <p:cNvPr id="5" name="Content Placeholder 4"/>
          <p:cNvSpPr>
            <a:spLocks noGrp="1"/>
          </p:cNvSpPr>
          <p:nvPr>
            <p:ph sz="half" idx="2"/>
          </p:nvPr>
        </p:nvSpPr>
        <p:spPr/>
        <p:txBody>
          <a:bodyPr>
            <a:normAutofit lnSpcReduction="10000"/>
          </a:bodyPr>
          <a:lstStyle/>
          <a:p>
            <a:r>
              <a:rPr lang="en-US" dirty="0" smtClean="0"/>
              <a:t>Research Focus should be on</a:t>
            </a:r>
          </a:p>
          <a:p>
            <a:pPr lvl="1"/>
            <a:r>
              <a:rPr lang="en-US" dirty="0" smtClean="0"/>
              <a:t>Early Identification &amp; Treatment Methods</a:t>
            </a:r>
          </a:p>
          <a:p>
            <a:pPr lvl="1"/>
            <a:r>
              <a:rPr lang="en-US" dirty="0"/>
              <a:t>Improved methods to assess prodromal phase </a:t>
            </a:r>
          </a:p>
          <a:p>
            <a:pPr lvl="1"/>
            <a:r>
              <a:rPr lang="en-US" dirty="0" smtClean="0"/>
              <a:t>Prevention of prodromal phase to illness</a:t>
            </a:r>
          </a:p>
          <a:p>
            <a:pPr lvl="1"/>
            <a:r>
              <a:rPr lang="en-US" dirty="0" smtClean="0"/>
              <a:t>Improved methods to predict psychosis</a:t>
            </a:r>
          </a:p>
          <a:p>
            <a:pPr lvl="1"/>
            <a:r>
              <a:rPr lang="en-US" dirty="0" smtClean="0"/>
              <a:t>Genetic and Biological influences in Serious Mental Illness</a:t>
            </a:r>
          </a:p>
          <a:p>
            <a:pPr lvl="1"/>
            <a:endParaRPr lang="en-US" dirty="0"/>
          </a:p>
        </p:txBody>
      </p:sp>
      <p:sp>
        <p:nvSpPr>
          <p:cNvPr id="3" name="TextBox 2"/>
          <p:cNvSpPr txBox="1"/>
          <p:nvPr/>
        </p:nvSpPr>
        <p:spPr>
          <a:xfrm>
            <a:off x="464284" y="6048054"/>
            <a:ext cx="1396987" cy="369332"/>
          </a:xfrm>
          <a:prstGeom prst="rect">
            <a:avLst/>
          </a:prstGeom>
          <a:noFill/>
        </p:spPr>
        <p:txBody>
          <a:bodyPr wrap="none" rtlCol="0">
            <a:spAutoFit/>
          </a:bodyPr>
          <a:lstStyle/>
          <a:p>
            <a:r>
              <a:rPr lang="en-US" dirty="0" smtClean="0"/>
              <a:t>(</a:t>
            </a:r>
            <a:r>
              <a:rPr lang="en-US" dirty="0" err="1" smtClean="0"/>
              <a:t>Insel</a:t>
            </a:r>
            <a:r>
              <a:rPr lang="en-US" dirty="0" smtClean="0"/>
              <a:t>, 2013)</a:t>
            </a:r>
            <a:endParaRPr lang="en-US" dirty="0"/>
          </a:p>
        </p:txBody>
      </p:sp>
    </p:spTree>
    <p:extLst>
      <p:ext uri="{BB962C8B-B14F-4D97-AF65-F5344CB8AC3E}">
        <p14:creationId xmlns:p14="http://schemas.microsoft.com/office/powerpoint/2010/main" val="2131178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and Primary Health Integration</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Primary Care is broadly defines as integrated healthcare services provided by clinicians that address a large majority of personal health care needs (</a:t>
            </a:r>
            <a:r>
              <a:rPr lang="en-US" dirty="0" err="1" smtClean="0"/>
              <a:t>apna.org</a:t>
            </a:r>
            <a:r>
              <a:rPr lang="en-US" dirty="0" smtClean="0"/>
              <a:t>).</a:t>
            </a:r>
          </a:p>
          <a:p>
            <a:r>
              <a:rPr lang="en-US" dirty="0" smtClean="0"/>
              <a:t>Because individuals with Mental Health needs receive mainly specialty care, this become their primary access to all health care (</a:t>
            </a:r>
            <a:r>
              <a:rPr lang="en-US" dirty="0" err="1" smtClean="0"/>
              <a:t>apna.org</a:t>
            </a:r>
            <a:r>
              <a:rPr lang="en-US" dirty="0" smtClean="0"/>
              <a:t>).</a:t>
            </a:r>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Due to reimbursement issues and other external factors, the current system does not allow clinicians to provide integrated health care to individuals with MHC needs (Hogan, 2013).</a:t>
            </a:r>
          </a:p>
          <a:p>
            <a:r>
              <a:rPr lang="en-US" dirty="0" smtClean="0"/>
              <a:t>In order to provide Integrated care barriers need to be eliminated</a:t>
            </a:r>
          </a:p>
        </p:txBody>
      </p:sp>
    </p:spTree>
    <p:extLst>
      <p:ext uri="{BB962C8B-B14F-4D97-AF65-F5344CB8AC3E}">
        <p14:creationId xmlns:p14="http://schemas.microsoft.com/office/powerpoint/2010/main" val="39953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900112" y="1787703"/>
            <a:ext cx="7345363" cy="4277818"/>
          </a:xfrm>
        </p:spPr>
        <p:txBody>
          <a:bodyPr>
            <a:normAutofit/>
          </a:bodyPr>
          <a:lstStyle/>
          <a:p>
            <a:r>
              <a:rPr lang="en-US" dirty="0" smtClean="0"/>
              <a:t>Learn about the Mental Health Care in the US and ways to improve it</a:t>
            </a:r>
          </a:p>
          <a:p>
            <a:r>
              <a:rPr lang="en-US" dirty="0" smtClean="0"/>
              <a:t>Discuss the impact of </a:t>
            </a:r>
            <a:r>
              <a:rPr lang="en-US" dirty="0"/>
              <a:t>Mental </a:t>
            </a:r>
            <a:r>
              <a:rPr lang="en-US" dirty="0" smtClean="0"/>
              <a:t>Health </a:t>
            </a:r>
            <a:r>
              <a:rPr lang="en-US" dirty="0"/>
              <a:t>in </a:t>
            </a:r>
            <a:r>
              <a:rPr lang="en-US" dirty="0" smtClean="0"/>
              <a:t>Practice</a:t>
            </a:r>
            <a:endParaRPr lang="en-US" dirty="0"/>
          </a:p>
          <a:p>
            <a:r>
              <a:rPr lang="en-US" dirty="0" smtClean="0"/>
              <a:t>Discuss </a:t>
            </a:r>
            <a:r>
              <a:rPr lang="en-US" dirty="0"/>
              <a:t>c</a:t>
            </a:r>
            <a:r>
              <a:rPr lang="en-US" dirty="0" smtClean="0"/>
              <a:t>urrent </a:t>
            </a:r>
            <a:r>
              <a:rPr lang="en-US" dirty="0"/>
              <a:t>l</a:t>
            </a:r>
            <a:r>
              <a:rPr lang="en-US" dirty="0" smtClean="0"/>
              <a:t>egislation </a:t>
            </a:r>
            <a:r>
              <a:rPr lang="en-US" dirty="0"/>
              <a:t>r</a:t>
            </a:r>
            <a:r>
              <a:rPr lang="en-US" dirty="0" smtClean="0"/>
              <a:t>egarding Mental Health Care</a:t>
            </a:r>
            <a:endParaRPr lang="en-US" dirty="0"/>
          </a:p>
          <a:p>
            <a:r>
              <a:rPr lang="en-US" dirty="0" smtClean="0"/>
              <a:t>Identify Political Model used in Mental Health Policy Development</a:t>
            </a:r>
          </a:p>
        </p:txBody>
      </p:sp>
      <p:pic>
        <p:nvPicPr>
          <p:cNvPr id="4" name="Picture 3" descr="uva love.jpg"/>
          <p:cNvPicPr>
            <a:picLocks noChangeAspect="1"/>
          </p:cNvPicPr>
          <p:nvPr/>
        </p:nvPicPr>
        <p:blipFill>
          <a:blip r:embed="rId2">
            <a:alphaModFix amt="51000"/>
            <a:extLst>
              <a:ext uri="{28A0092B-C50C-407E-A947-70E740481C1C}">
                <a14:useLocalDpi xmlns:a14="http://schemas.microsoft.com/office/drawing/2010/main" val="0"/>
              </a:ext>
            </a:extLst>
          </a:blip>
          <a:stretch>
            <a:fillRect/>
          </a:stretch>
        </p:blipFill>
        <p:spPr>
          <a:xfrm>
            <a:off x="5701889" y="4668199"/>
            <a:ext cx="3198525" cy="1830806"/>
          </a:xfrm>
          <a:prstGeom prst="ellipse">
            <a:avLst/>
          </a:prstGeom>
          <a:ln>
            <a:noFill/>
          </a:ln>
          <a:effectLst>
            <a:softEdge rad="112500"/>
          </a:effectLst>
        </p:spPr>
      </p:pic>
    </p:spTree>
    <p:extLst>
      <p:ext uri="{BB962C8B-B14F-4D97-AF65-F5344CB8AC3E}">
        <p14:creationId xmlns:p14="http://schemas.microsoft.com/office/powerpoint/2010/main" val="1381774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Issue with the Status Quo</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There are not enough Mental Health Professional available</a:t>
            </a:r>
          </a:p>
          <a:p>
            <a:r>
              <a:rPr lang="en-US" dirty="0" smtClean="0"/>
              <a:t>Primary Care is having to treat mental health conditions, but the individual needs specialty care.</a:t>
            </a:r>
          </a:p>
          <a:p>
            <a:r>
              <a:rPr lang="en-US" dirty="0" smtClean="0"/>
              <a:t>Insurances often requires a “specialist” for Mental Health Service reimbursement.</a:t>
            </a:r>
          </a:p>
          <a:p>
            <a:r>
              <a:rPr lang="en-US" dirty="0"/>
              <a:t>Receiving Primary </a:t>
            </a:r>
            <a:r>
              <a:rPr lang="en-US" dirty="0" smtClean="0"/>
              <a:t>Care </a:t>
            </a:r>
            <a:r>
              <a:rPr lang="en-US" dirty="0"/>
              <a:t>has Less Stigma then receiving Mental Health </a:t>
            </a:r>
            <a:r>
              <a:rPr lang="en-US" dirty="0" smtClean="0"/>
              <a:t>Care.</a:t>
            </a:r>
            <a:endParaRPr lang="en-US" dirty="0"/>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Less that 15% of individuals with Depression receive adequate treatment through their general practice, this increases poor outcomes </a:t>
            </a:r>
            <a:r>
              <a:rPr lang="en-US" dirty="0" smtClean="0"/>
              <a:t>and increased cost related </a:t>
            </a:r>
            <a:r>
              <a:rPr lang="en-US" dirty="0"/>
              <a:t>to medical </a:t>
            </a:r>
            <a:r>
              <a:rPr lang="en-US" dirty="0" smtClean="0"/>
              <a:t>conditions. </a:t>
            </a:r>
          </a:p>
          <a:p>
            <a:r>
              <a:rPr lang="en-US" dirty="0" smtClean="0"/>
              <a:t>Individuals with a chronic Medical illness and a Mental Health condition utilize more resources than and individual with a chronic medical condition alone</a:t>
            </a:r>
            <a:endParaRPr lang="en-US" dirty="0"/>
          </a:p>
          <a:p>
            <a:endParaRPr lang="en-US" dirty="0" smtClean="0"/>
          </a:p>
        </p:txBody>
      </p:sp>
      <p:sp>
        <p:nvSpPr>
          <p:cNvPr id="5" name="TextBox 4"/>
          <p:cNvSpPr txBox="1"/>
          <p:nvPr/>
        </p:nvSpPr>
        <p:spPr>
          <a:xfrm>
            <a:off x="477939" y="6082775"/>
            <a:ext cx="1592090" cy="369332"/>
          </a:xfrm>
          <a:prstGeom prst="rect">
            <a:avLst/>
          </a:prstGeom>
          <a:noFill/>
        </p:spPr>
        <p:txBody>
          <a:bodyPr wrap="none" rtlCol="0">
            <a:spAutoFit/>
          </a:bodyPr>
          <a:lstStyle/>
          <a:p>
            <a:r>
              <a:rPr lang="en-US" dirty="0" smtClean="0"/>
              <a:t>(Hogan, 2013)</a:t>
            </a:r>
            <a:endParaRPr lang="en-US" dirty="0"/>
          </a:p>
        </p:txBody>
      </p:sp>
    </p:spTree>
    <p:extLst>
      <p:ext uri="{BB962C8B-B14F-4D97-AF65-F5344CB8AC3E}">
        <p14:creationId xmlns:p14="http://schemas.microsoft.com/office/powerpoint/2010/main" val="747419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4056145136"/>
              </p:ext>
            </p:extLst>
          </p:nvPr>
        </p:nvGraphicFramePr>
        <p:xfrm>
          <a:off x="419209" y="443844"/>
          <a:ext cx="8297876" cy="573298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19209" y="6176824"/>
            <a:ext cx="2466278" cy="369332"/>
          </a:xfrm>
          <a:prstGeom prst="rect">
            <a:avLst/>
          </a:prstGeom>
          <a:noFill/>
        </p:spPr>
        <p:txBody>
          <a:bodyPr wrap="none" rtlCol="0">
            <a:spAutoFit/>
          </a:bodyPr>
          <a:lstStyle/>
          <a:p>
            <a:r>
              <a:rPr lang="en-US" dirty="0" smtClean="0"/>
              <a:t>(</a:t>
            </a:r>
            <a:r>
              <a:rPr lang="en-US" dirty="0" err="1" smtClean="0"/>
              <a:t>Melek</a:t>
            </a:r>
            <a:r>
              <a:rPr lang="en-US" dirty="0" smtClean="0"/>
              <a:t> &amp; Norris, 2008)</a:t>
            </a:r>
            <a:endParaRPr lang="en-US" dirty="0"/>
          </a:p>
        </p:txBody>
      </p:sp>
    </p:spTree>
    <p:extLst>
      <p:ext uri="{BB962C8B-B14F-4D97-AF65-F5344CB8AC3E}">
        <p14:creationId xmlns:p14="http://schemas.microsoft.com/office/powerpoint/2010/main" val="174060587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&amp; Behavioral Health Care Integration Program</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Administered by SAMHSA</a:t>
            </a:r>
          </a:p>
          <a:p>
            <a:r>
              <a:rPr lang="en-US" dirty="0" smtClean="0"/>
              <a:t>Goal: To improve the health and decrease cost of Seriously Mentally Ill individuals through integrating primary care with publically funded Community Mental Health Centers </a:t>
            </a:r>
          </a:p>
          <a:p>
            <a:r>
              <a:rPr lang="en-US" dirty="0" smtClean="0"/>
              <a:t>94 sites Nationwide currently participating</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Results from 1/2010-1/2013</a:t>
            </a:r>
          </a:p>
          <a:p>
            <a:pPr lvl="1"/>
            <a:r>
              <a:rPr lang="en-US" dirty="0" smtClean="0"/>
              <a:t>Health- Overall health perception to “good” increased 20%</a:t>
            </a:r>
          </a:p>
          <a:p>
            <a:pPr lvl="1"/>
            <a:r>
              <a:rPr lang="en-US" dirty="0" smtClean="0"/>
              <a:t>Tobacco- 6% increase in patients abstaining for the last 30 days</a:t>
            </a:r>
          </a:p>
          <a:p>
            <a:pPr lvl="1"/>
            <a:r>
              <a:rPr lang="en-US" dirty="0" smtClean="0"/>
              <a:t>Illegal Substance Use- 12% increase in patients abstaining for the last 30 days</a:t>
            </a:r>
          </a:p>
          <a:p>
            <a:pPr lvl="1"/>
            <a:r>
              <a:rPr lang="en-US" dirty="0" smtClean="0"/>
              <a:t>BP- 18% improved, 16.7% no longer at risk</a:t>
            </a:r>
          </a:p>
          <a:p>
            <a:pPr lvl="1"/>
            <a:r>
              <a:rPr lang="en-US" dirty="0" smtClean="0"/>
              <a:t>BMI- 45.6% improved, 4.8% no longer at risk</a:t>
            </a:r>
            <a:endParaRPr lang="en-US" dirty="0"/>
          </a:p>
        </p:txBody>
      </p:sp>
      <p:sp>
        <p:nvSpPr>
          <p:cNvPr id="5" name="TextBox 4"/>
          <p:cNvSpPr txBox="1"/>
          <p:nvPr/>
        </p:nvSpPr>
        <p:spPr>
          <a:xfrm>
            <a:off x="628149" y="6061709"/>
            <a:ext cx="2607167" cy="369332"/>
          </a:xfrm>
          <a:prstGeom prst="rect">
            <a:avLst/>
          </a:prstGeom>
          <a:noFill/>
        </p:spPr>
        <p:txBody>
          <a:bodyPr wrap="none" rtlCol="0">
            <a:spAutoFit/>
          </a:bodyPr>
          <a:lstStyle/>
          <a:p>
            <a:r>
              <a:rPr lang="en-US" dirty="0" smtClean="0"/>
              <a:t>(Hyde, 2013; Vero, 2013)</a:t>
            </a:r>
            <a:endParaRPr lang="en-US" dirty="0"/>
          </a:p>
        </p:txBody>
      </p:sp>
    </p:spTree>
    <p:extLst>
      <p:ext uri="{BB962C8B-B14F-4D97-AF65-F5344CB8AC3E}">
        <p14:creationId xmlns:p14="http://schemas.microsoft.com/office/powerpoint/2010/main" val="3910170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Pediatric Care Issues</a:t>
            </a:r>
            <a:endParaRPr lang="en-US" dirty="0"/>
          </a:p>
        </p:txBody>
      </p:sp>
      <p:sp>
        <p:nvSpPr>
          <p:cNvPr id="3" name="Content Placeholder 2"/>
          <p:cNvSpPr>
            <a:spLocks noGrp="1"/>
          </p:cNvSpPr>
          <p:nvPr>
            <p:ph sz="half" idx="1"/>
          </p:nvPr>
        </p:nvSpPr>
        <p:spPr>
          <a:xfrm>
            <a:off x="591825" y="1775374"/>
            <a:ext cx="3874446" cy="4413778"/>
          </a:xfrm>
        </p:spPr>
        <p:txBody>
          <a:bodyPr>
            <a:normAutofit fontScale="77500" lnSpcReduction="20000"/>
          </a:bodyPr>
          <a:lstStyle/>
          <a:p>
            <a:r>
              <a:rPr lang="en-US" dirty="0" smtClean="0"/>
              <a:t>Maternal </a:t>
            </a:r>
            <a:r>
              <a:rPr lang="en-US" dirty="0"/>
              <a:t>Depression can lead to an array of development problem in their </a:t>
            </a:r>
            <a:r>
              <a:rPr lang="en-US" dirty="0" smtClean="0"/>
              <a:t>children (Hogan, 2013).</a:t>
            </a:r>
            <a:endParaRPr lang="en-US" dirty="0"/>
          </a:p>
          <a:p>
            <a:r>
              <a:rPr lang="en-US" dirty="0"/>
              <a:t>All Mothers should be screened for depression for 2 years after </a:t>
            </a:r>
            <a:r>
              <a:rPr lang="en-US" dirty="0" smtClean="0"/>
              <a:t>childbirth (Hogan, 2013).  </a:t>
            </a:r>
            <a:endParaRPr lang="en-US" dirty="0"/>
          </a:p>
          <a:p>
            <a:r>
              <a:rPr lang="en-US" dirty="0" smtClean="0"/>
              <a:t>The </a:t>
            </a:r>
            <a:r>
              <a:rPr lang="en-US" dirty="0"/>
              <a:t>rate of children diagnosed and/or treated for with mental illness is higher then the average population,  33.4% of children on Medicaid, 24.9%who are uninsured and 16-17% who are privately insured or have other </a:t>
            </a:r>
            <a:r>
              <a:rPr lang="en-US" dirty="0" smtClean="0"/>
              <a:t>coverage (SAMHSA, 2010). </a:t>
            </a:r>
          </a:p>
          <a:p>
            <a:r>
              <a:rPr lang="en-US" dirty="0"/>
              <a:t>Only 25% of children with </a:t>
            </a:r>
            <a:r>
              <a:rPr lang="en-US" dirty="0" smtClean="0"/>
              <a:t>mental health </a:t>
            </a:r>
            <a:r>
              <a:rPr lang="en-US" dirty="0"/>
              <a:t>conditions every see a Mental Health Professional (Hogan, 2013</a:t>
            </a:r>
            <a:r>
              <a:rPr lang="en-US" dirty="0" smtClean="0"/>
              <a:t>).</a:t>
            </a:r>
            <a:endParaRPr lang="en-US" dirty="0"/>
          </a:p>
          <a:p>
            <a:endParaRPr lang="en-US" dirty="0"/>
          </a:p>
        </p:txBody>
      </p:sp>
      <p:sp>
        <p:nvSpPr>
          <p:cNvPr id="4" name="Content Placeholder 3"/>
          <p:cNvSpPr>
            <a:spLocks noGrp="1"/>
          </p:cNvSpPr>
          <p:nvPr>
            <p:ph sz="half" idx="2"/>
          </p:nvPr>
        </p:nvSpPr>
        <p:spPr>
          <a:xfrm>
            <a:off x="4648198" y="1874006"/>
            <a:ext cx="4007237" cy="4201357"/>
          </a:xfrm>
        </p:spPr>
        <p:txBody>
          <a:bodyPr>
            <a:normAutofit fontScale="77500" lnSpcReduction="20000"/>
          </a:bodyPr>
          <a:lstStyle/>
          <a:p>
            <a:r>
              <a:rPr lang="en-US" dirty="0" smtClean="0"/>
              <a:t>There is an increase in administration of psychiatric medication to children (Hogan, 2013).</a:t>
            </a:r>
          </a:p>
          <a:p>
            <a:r>
              <a:rPr lang="en-US" dirty="0" smtClean="0"/>
              <a:t>Often these children only receive medication and do not receive the essential supportive services they need (Hogan, 2013). </a:t>
            </a:r>
          </a:p>
          <a:p>
            <a:r>
              <a:rPr lang="en-US" dirty="0" smtClean="0"/>
              <a:t>Often proper treatment of children requires family participation and intervention; due to insurance guidelines, it is often difficult to provide family care (Vero, 2013).</a:t>
            </a:r>
          </a:p>
          <a:p>
            <a:r>
              <a:rPr lang="en-US" dirty="0"/>
              <a:t>Clinicians should be able to be reimbursed for time spent coordinating care with other professional, and educational systems (Hogan, 2013</a:t>
            </a:r>
            <a:r>
              <a:rPr lang="en-US" dirty="0" smtClean="0"/>
              <a:t>).</a:t>
            </a:r>
            <a:endParaRPr lang="en-US" dirty="0"/>
          </a:p>
          <a:p>
            <a:endParaRPr lang="en-US" dirty="0"/>
          </a:p>
        </p:txBody>
      </p:sp>
    </p:spTree>
    <p:extLst>
      <p:ext uri="{BB962C8B-B14F-4D97-AF65-F5344CB8AC3E}">
        <p14:creationId xmlns:p14="http://schemas.microsoft.com/office/powerpoint/2010/main" val="31815372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Adolescents &amp; </a:t>
            </a:r>
            <a:r>
              <a:rPr lang="en-US" dirty="0"/>
              <a:t>Y</a:t>
            </a:r>
            <a:r>
              <a:rPr lang="en-US" dirty="0" smtClean="0"/>
              <a:t>oung Adults Issues </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Mentally Ill young adults slip through the cracks (Vero, 2013).</a:t>
            </a:r>
          </a:p>
          <a:p>
            <a:r>
              <a:rPr lang="en-US" dirty="0" smtClean="0"/>
              <a:t>Adolescent is an emotional time. </a:t>
            </a:r>
          </a:p>
          <a:p>
            <a:r>
              <a:rPr lang="en-US" dirty="0" smtClean="0"/>
              <a:t>Individuals with mental health conditions often start to display abnormal behaviors in their teens and early twenty’s (Hyde, 2013).</a:t>
            </a:r>
          </a:p>
          <a:p>
            <a:r>
              <a:rPr lang="en-US" dirty="0" smtClean="0"/>
              <a:t>Without legal intervention, individuals with </a:t>
            </a:r>
            <a:r>
              <a:rPr lang="en-US" dirty="0"/>
              <a:t>m</a:t>
            </a:r>
            <a:r>
              <a:rPr lang="en-US" dirty="0" smtClean="0"/>
              <a:t>ental illness and who have received treatment in the past can choose to stop treatment at 18 years of age, if they like. </a:t>
            </a:r>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Many adolescents who were receiving mental health service “age out” of services at 18, therefore Community Behavioral Health centers may no longer pay for their treatment. </a:t>
            </a:r>
          </a:p>
          <a:p>
            <a:r>
              <a:rPr lang="en-US" dirty="0" smtClean="0"/>
              <a:t>Insurance after 18 is also a problem.  Medicare only provides coverage for children 18/19 and under</a:t>
            </a:r>
            <a:r>
              <a:rPr lang="en-US" dirty="0"/>
              <a:t> </a:t>
            </a:r>
            <a:r>
              <a:rPr lang="en-US" dirty="0" smtClean="0"/>
              <a:t>(Vero, 2013).</a:t>
            </a:r>
            <a:endParaRPr lang="en-US" dirty="0"/>
          </a:p>
          <a:p>
            <a:r>
              <a:rPr lang="en-US" dirty="0" smtClean="0"/>
              <a:t>The extension of the health benefits to children through the ACA has help provide many mentally ill children with insurance.</a:t>
            </a:r>
          </a:p>
          <a:p>
            <a:endParaRPr lang="en-US" dirty="0"/>
          </a:p>
        </p:txBody>
      </p:sp>
    </p:spTree>
    <p:extLst>
      <p:ext uri="{BB962C8B-B14F-4D97-AF65-F5344CB8AC3E}">
        <p14:creationId xmlns:p14="http://schemas.microsoft.com/office/powerpoint/2010/main" val="1392431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Seriously Mentally Ill Issues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Seriously Mentally Ill individuals suffer from many medical conditions at higher rates than the general population</a:t>
            </a:r>
          </a:p>
          <a:p>
            <a:pPr lvl="1"/>
            <a:r>
              <a:rPr lang="en-US" dirty="0" smtClean="0"/>
              <a:t>Diabetes</a:t>
            </a:r>
          </a:p>
          <a:p>
            <a:pPr lvl="1"/>
            <a:r>
              <a:rPr lang="en-US" dirty="0" smtClean="0"/>
              <a:t>Obesity</a:t>
            </a:r>
          </a:p>
          <a:p>
            <a:pPr lvl="1"/>
            <a:r>
              <a:rPr lang="en-US" dirty="0" smtClean="0"/>
              <a:t>Hypertension</a:t>
            </a:r>
          </a:p>
          <a:p>
            <a:pPr lvl="1"/>
            <a:r>
              <a:rPr lang="en-US" dirty="0" smtClean="0"/>
              <a:t>Hyperlipidemia</a:t>
            </a:r>
          </a:p>
          <a:p>
            <a:pPr marL="457200"/>
            <a:r>
              <a:rPr lang="en-US" dirty="0" smtClean="0"/>
              <a:t>Often their own beliefs prevent them from seeking or adhering to medical care and treatment.</a:t>
            </a:r>
          </a:p>
        </p:txBody>
      </p:sp>
      <p:sp>
        <p:nvSpPr>
          <p:cNvPr id="4" name="Content Placeholder 3"/>
          <p:cNvSpPr>
            <a:spLocks noGrp="1"/>
          </p:cNvSpPr>
          <p:nvPr>
            <p:ph sz="half" idx="2"/>
          </p:nvPr>
        </p:nvSpPr>
        <p:spPr/>
        <p:txBody>
          <a:bodyPr>
            <a:normAutofit fontScale="92500" lnSpcReduction="20000"/>
          </a:bodyPr>
          <a:lstStyle/>
          <a:p>
            <a:r>
              <a:rPr lang="en-US" dirty="0" smtClean="0"/>
              <a:t>Individuals with Mental Issues may </a:t>
            </a:r>
          </a:p>
          <a:p>
            <a:pPr lvl="1"/>
            <a:r>
              <a:rPr lang="en-US" dirty="0"/>
              <a:t>H</a:t>
            </a:r>
            <a:r>
              <a:rPr lang="en-US" dirty="0" smtClean="0"/>
              <a:t>ave difficulty navigating the health care system </a:t>
            </a:r>
          </a:p>
          <a:p>
            <a:pPr lvl="1"/>
            <a:r>
              <a:rPr lang="en-US" dirty="0" smtClean="0"/>
              <a:t>Be unable to afford healthcare</a:t>
            </a:r>
          </a:p>
          <a:p>
            <a:pPr lvl="1"/>
            <a:r>
              <a:rPr lang="en-US" dirty="0" smtClean="0"/>
              <a:t>Be fearful &amp; distrustful of the clinician</a:t>
            </a:r>
          </a:p>
          <a:p>
            <a:pPr lvl="1"/>
            <a:r>
              <a:rPr lang="en-US" dirty="0" smtClean="0"/>
              <a:t>Have difficult time remembering medication regimen  </a:t>
            </a:r>
          </a:p>
          <a:p>
            <a:pPr lvl="1"/>
            <a:r>
              <a:rPr lang="en-US" dirty="0" smtClean="0"/>
              <a:t>Be able to clearly communicate feelings and discomforts</a:t>
            </a:r>
          </a:p>
          <a:p>
            <a:endParaRPr lang="en-US" dirty="0"/>
          </a:p>
        </p:txBody>
      </p:sp>
    </p:spTree>
    <p:extLst>
      <p:ext uri="{BB962C8B-B14F-4D97-AF65-F5344CB8AC3E}">
        <p14:creationId xmlns:p14="http://schemas.microsoft.com/office/powerpoint/2010/main" val="4189519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a:t>
            </a:r>
            <a:r>
              <a:rPr lang="en-US" i="1" dirty="0" smtClean="0"/>
              <a:t>We</a:t>
            </a:r>
            <a:r>
              <a:rPr lang="en-US" dirty="0" smtClean="0"/>
              <a:t> </a:t>
            </a:r>
            <a:r>
              <a:rPr lang="en-US" dirty="0"/>
              <a:t>d</a:t>
            </a:r>
            <a:r>
              <a:rPr lang="en-US" dirty="0" smtClean="0"/>
              <a:t>o to </a:t>
            </a:r>
            <a:br>
              <a:rPr lang="en-US" dirty="0" smtClean="0"/>
            </a:br>
            <a:r>
              <a:rPr lang="en-US" dirty="0" smtClean="0"/>
              <a:t>Integrate Practice?</a:t>
            </a:r>
            <a:endParaRPr lang="en-US" dirty="0"/>
          </a:p>
        </p:txBody>
      </p:sp>
      <p:sp>
        <p:nvSpPr>
          <p:cNvPr id="5" name="Content Placeholder 4"/>
          <p:cNvSpPr>
            <a:spLocks noGrp="1"/>
          </p:cNvSpPr>
          <p:nvPr>
            <p:ph idx="1"/>
          </p:nvPr>
        </p:nvSpPr>
        <p:spPr>
          <a:xfrm>
            <a:off x="900112" y="1787703"/>
            <a:ext cx="7345363" cy="4524739"/>
          </a:xfrm>
        </p:spPr>
        <p:txBody>
          <a:bodyPr>
            <a:normAutofit fontScale="70000" lnSpcReduction="20000"/>
          </a:bodyPr>
          <a:lstStyle/>
          <a:p>
            <a:pPr marL="0" indent="0" algn="ctr">
              <a:buNone/>
            </a:pPr>
            <a:r>
              <a:rPr lang="en-US" dirty="0" smtClean="0"/>
              <a:t>This information calls for a new delivery model of health care services</a:t>
            </a:r>
          </a:p>
          <a:p>
            <a:r>
              <a:rPr lang="en-US" dirty="0" smtClean="0"/>
              <a:t>Incorporating Mental Health Nurse Practitioners into Pediatric and Family Practices.</a:t>
            </a:r>
          </a:p>
          <a:p>
            <a:pPr marL="0" indent="0" algn="ctr">
              <a:buNone/>
            </a:pPr>
            <a:r>
              <a:rPr lang="en-US" dirty="0" smtClean="0"/>
              <a:t>OR</a:t>
            </a:r>
          </a:p>
          <a:p>
            <a:r>
              <a:rPr lang="en-US" dirty="0" smtClean="0"/>
              <a:t>Incorporating Family Practice or Pediatric Nurse Practitioners in Mental Health Practices.</a:t>
            </a:r>
          </a:p>
          <a:p>
            <a:pPr marL="0" indent="0" algn="ctr">
              <a:buNone/>
            </a:pPr>
            <a:r>
              <a:rPr lang="en-US" dirty="0" smtClean="0"/>
              <a:t>OR</a:t>
            </a:r>
          </a:p>
          <a:p>
            <a:r>
              <a:rPr lang="en-US" dirty="0" smtClean="0"/>
              <a:t>PNP/FNP’s gaining Certification as Primary Care Mental Health Specialist (PMHS).</a:t>
            </a:r>
          </a:p>
          <a:p>
            <a:pPr marL="0" indent="0" algn="ctr">
              <a:buNone/>
            </a:pPr>
            <a:r>
              <a:rPr lang="en-US" dirty="0" smtClean="0"/>
              <a:t>AND</a:t>
            </a:r>
          </a:p>
          <a:p>
            <a:r>
              <a:rPr lang="en-US" dirty="0" smtClean="0"/>
              <a:t>Incorporating Mental Health Nurse Practitioners into all Emergency, and/or Hospital Settings. </a:t>
            </a:r>
            <a:endParaRPr lang="en-US" dirty="0"/>
          </a:p>
        </p:txBody>
      </p:sp>
    </p:spTree>
    <p:extLst>
      <p:ext uri="{BB962C8B-B14F-4D97-AF65-F5344CB8AC3E}">
        <p14:creationId xmlns:p14="http://schemas.microsoft.com/office/powerpoint/2010/main" val="3708385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Mental Health Care Delivery Overview</a:t>
            </a:r>
            <a:endParaRPr lang="en-US" dirty="0"/>
          </a:p>
        </p:txBody>
      </p:sp>
      <p:sp>
        <p:nvSpPr>
          <p:cNvPr id="7" name="Text Placeholder 6"/>
          <p:cNvSpPr>
            <a:spLocks noGrp="1"/>
          </p:cNvSpPr>
          <p:nvPr>
            <p:ph type="body" idx="1"/>
          </p:nvPr>
        </p:nvSpPr>
        <p:spPr/>
        <p:txBody>
          <a:bodyPr/>
          <a:lstStyle/>
          <a:p>
            <a:r>
              <a:rPr lang="en-US" dirty="0" smtClean="0"/>
              <a:t>Mental Health Care Payers</a:t>
            </a:r>
            <a:endParaRPr lang="en-US" dirty="0"/>
          </a:p>
        </p:txBody>
      </p:sp>
      <p:sp>
        <p:nvSpPr>
          <p:cNvPr id="8" name="Content Placeholder 7"/>
          <p:cNvSpPr>
            <a:spLocks noGrp="1"/>
          </p:cNvSpPr>
          <p:nvPr>
            <p:ph sz="half" idx="2"/>
          </p:nvPr>
        </p:nvSpPr>
        <p:spPr>
          <a:xfrm>
            <a:off x="632301" y="2590800"/>
            <a:ext cx="3566160" cy="3869589"/>
          </a:xfrm>
        </p:spPr>
        <p:txBody>
          <a:bodyPr>
            <a:normAutofit fontScale="70000" lnSpcReduction="20000"/>
          </a:bodyPr>
          <a:lstStyle/>
          <a:p>
            <a:r>
              <a:rPr lang="en-US" dirty="0" smtClean="0"/>
              <a:t>Medicaid</a:t>
            </a:r>
          </a:p>
          <a:p>
            <a:pPr lvl="1"/>
            <a:r>
              <a:rPr lang="en-US" dirty="0" smtClean="0"/>
              <a:t>Joint Venture by Federal &amp; State Government</a:t>
            </a:r>
          </a:p>
          <a:p>
            <a:r>
              <a:rPr lang="en-US" dirty="0" smtClean="0"/>
              <a:t>Federal Flexible Block Grants Provided to the State</a:t>
            </a:r>
          </a:p>
          <a:p>
            <a:r>
              <a:rPr lang="en-US" dirty="0" smtClean="0"/>
              <a:t>Private Insurance</a:t>
            </a:r>
          </a:p>
          <a:p>
            <a:r>
              <a:rPr lang="en-US" dirty="0" smtClean="0"/>
              <a:t>Other</a:t>
            </a:r>
          </a:p>
          <a:p>
            <a:pPr lvl="1"/>
            <a:r>
              <a:rPr lang="en-US" dirty="0" smtClean="0"/>
              <a:t>Out of pocket expense</a:t>
            </a:r>
          </a:p>
          <a:p>
            <a:pPr lvl="1"/>
            <a:r>
              <a:rPr lang="en-US" dirty="0" smtClean="0"/>
              <a:t>Fundraising</a:t>
            </a:r>
          </a:p>
          <a:p>
            <a:pPr lvl="1"/>
            <a:r>
              <a:rPr lang="en-US" dirty="0" smtClean="0"/>
              <a:t>Endowments</a:t>
            </a:r>
          </a:p>
          <a:p>
            <a:pPr lvl="1"/>
            <a:endParaRPr lang="en-US" dirty="0" smtClean="0"/>
          </a:p>
          <a:p>
            <a:r>
              <a:rPr lang="en-US" dirty="0" smtClean="0"/>
              <a:t>Most MHC is subsidized by State and Federal Government (i.e.. Taxes).  </a:t>
            </a:r>
          </a:p>
        </p:txBody>
      </p:sp>
      <p:sp>
        <p:nvSpPr>
          <p:cNvPr id="9" name="Text Placeholder 8"/>
          <p:cNvSpPr>
            <a:spLocks noGrp="1"/>
          </p:cNvSpPr>
          <p:nvPr>
            <p:ph type="body" sz="quarter" idx="3"/>
          </p:nvPr>
        </p:nvSpPr>
        <p:spPr/>
        <p:txBody>
          <a:bodyPr/>
          <a:lstStyle/>
          <a:p>
            <a:r>
              <a:rPr lang="en-US" dirty="0" smtClean="0"/>
              <a:t>Problems with Care</a:t>
            </a:r>
            <a:endParaRPr lang="en-US" dirty="0"/>
          </a:p>
        </p:txBody>
      </p:sp>
      <p:sp>
        <p:nvSpPr>
          <p:cNvPr id="10" name="Content Placeholder 9"/>
          <p:cNvSpPr>
            <a:spLocks noGrp="1"/>
          </p:cNvSpPr>
          <p:nvPr>
            <p:ph sz="quarter" idx="4"/>
          </p:nvPr>
        </p:nvSpPr>
        <p:spPr>
          <a:xfrm>
            <a:off x="4945539" y="2590801"/>
            <a:ext cx="3566160" cy="3869588"/>
          </a:xfrm>
        </p:spPr>
        <p:txBody>
          <a:bodyPr>
            <a:normAutofit fontScale="85000" lnSpcReduction="20000"/>
          </a:bodyPr>
          <a:lstStyle/>
          <a:p>
            <a:r>
              <a:rPr lang="en-US" dirty="0" smtClean="0"/>
              <a:t>Poor Access</a:t>
            </a:r>
            <a:endParaRPr lang="en-US" dirty="0"/>
          </a:p>
          <a:p>
            <a:r>
              <a:rPr lang="en-US" dirty="0" smtClean="0"/>
              <a:t>Fragmented Care Delivery</a:t>
            </a:r>
          </a:p>
          <a:p>
            <a:r>
              <a:rPr lang="en-US" dirty="0" smtClean="0"/>
              <a:t>Too few Providers</a:t>
            </a:r>
          </a:p>
          <a:p>
            <a:r>
              <a:rPr lang="en-US" dirty="0" smtClean="0"/>
              <a:t>Stigmatized</a:t>
            </a:r>
          </a:p>
          <a:p>
            <a:r>
              <a:rPr lang="en-US" dirty="0" smtClean="0"/>
              <a:t>Costly</a:t>
            </a:r>
          </a:p>
          <a:p>
            <a:r>
              <a:rPr lang="en-US" dirty="0" smtClean="0"/>
              <a:t>Improved Care Delivery Models can increase the number of individuals served, improve MHC for those served, improve </a:t>
            </a:r>
            <a:r>
              <a:rPr lang="en-US" dirty="0"/>
              <a:t>h</a:t>
            </a:r>
            <a:r>
              <a:rPr lang="en-US" dirty="0" smtClean="0"/>
              <a:t>ealth outcomes, and decrease overall cost.   </a:t>
            </a:r>
            <a:endParaRPr lang="en-US" dirty="0"/>
          </a:p>
        </p:txBody>
      </p:sp>
    </p:spTree>
    <p:extLst>
      <p:ext uri="{BB962C8B-B14F-4D97-AF65-F5344CB8AC3E}">
        <p14:creationId xmlns:p14="http://schemas.microsoft.com/office/powerpoint/2010/main" val="15059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Care Spending</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532758049"/>
              </p:ext>
            </p:extLst>
          </p:nvPr>
        </p:nvGraphicFramePr>
        <p:xfrm>
          <a:off x="628815" y="1849348"/>
          <a:ext cx="3836824" cy="4226015"/>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p:txBody>
          <a:bodyPr>
            <a:normAutofit/>
          </a:bodyPr>
          <a:lstStyle/>
          <a:p>
            <a:r>
              <a:rPr lang="en-US" dirty="0"/>
              <a:t>Mental Health Spending accounts for 6.1% of the Health Spending, but is considered one of five most costly conditions.</a:t>
            </a:r>
          </a:p>
          <a:p>
            <a:r>
              <a:rPr lang="en-US" dirty="0"/>
              <a:t>In 2005, 135 billion was spent on Mental Health Services</a:t>
            </a:r>
          </a:p>
          <a:p>
            <a:pPr lvl="1"/>
            <a:r>
              <a:rPr lang="en-US" dirty="0"/>
              <a:t>113 billion on Mental Health </a:t>
            </a:r>
          </a:p>
          <a:p>
            <a:pPr lvl="1"/>
            <a:r>
              <a:rPr lang="en-US" dirty="0"/>
              <a:t>22 Billion on Substance Use</a:t>
            </a:r>
          </a:p>
          <a:p>
            <a:pPr marL="0" indent="0">
              <a:buNone/>
            </a:pPr>
            <a:endParaRPr lang="en-US" dirty="0"/>
          </a:p>
        </p:txBody>
      </p:sp>
      <p:sp>
        <p:nvSpPr>
          <p:cNvPr id="6" name="TextBox 5"/>
          <p:cNvSpPr txBox="1"/>
          <p:nvPr/>
        </p:nvSpPr>
        <p:spPr>
          <a:xfrm>
            <a:off x="554837" y="6275455"/>
            <a:ext cx="2006529" cy="369332"/>
          </a:xfrm>
          <a:prstGeom prst="rect">
            <a:avLst/>
          </a:prstGeom>
          <a:noFill/>
        </p:spPr>
        <p:txBody>
          <a:bodyPr wrap="none" rtlCol="0">
            <a:spAutoFit/>
          </a:bodyPr>
          <a:lstStyle/>
          <a:p>
            <a:r>
              <a:rPr lang="en-US" dirty="0" smtClean="0"/>
              <a:t>( SAMHSA, 2012)</a:t>
            </a:r>
            <a:endParaRPr lang="en-US" dirty="0"/>
          </a:p>
        </p:txBody>
      </p:sp>
    </p:spTree>
    <p:extLst>
      <p:ext uri="{BB962C8B-B14F-4D97-AF65-F5344CB8AC3E}">
        <p14:creationId xmlns:p14="http://schemas.microsoft.com/office/powerpoint/2010/main" val="659953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Funding</a:t>
            </a:r>
            <a:endParaRPr lang="en-US" dirty="0"/>
          </a:p>
        </p:txBody>
      </p:sp>
      <p:sp>
        <p:nvSpPr>
          <p:cNvPr id="3" name="Content Placeholder 2"/>
          <p:cNvSpPr>
            <a:spLocks noGrp="1"/>
          </p:cNvSpPr>
          <p:nvPr>
            <p:ph sz="half" idx="1"/>
          </p:nvPr>
        </p:nvSpPr>
        <p:spPr/>
        <p:txBody>
          <a:bodyPr>
            <a:normAutofit/>
          </a:bodyPr>
          <a:lstStyle/>
          <a:p>
            <a:endParaRPr lang="en-US" dirty="0" smtClean="0"/>
          </a:p>
          <a:p>
            <a:endParaRPr lang="en-US" dirty="0" smtClean="0"/>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2557231"/>
              </p:ext>
            </p:extLst>
          </p:nvPr>
        </p:nvGraphicFramePr>
        <p:xfrm>
          <a:off x="900113" y="2086241"/>
          <a:ext cx="7345364" cy="392061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82352" y="6260029"/>
            <a:ext cx="1441959" cy="369332"/>
          </a:xfrm>
          <a:prstGeom prst="rect">
            <a:avLst/>
          </a:prstGeom>
          <a:noFill/>
        </p:spPr>
        <p:txBody>
          <a:bodyPr wrap="none" rtlCol="0">
            <a:spAutoFit/>
          </a:bodyPr>
          <a:lstStyle/>
          <a:p>
            <a:r>
              <a:rPr lang="en-US" dirty="0" smtClean="0"/>
              <a:t>(Hyde, 2013)</a:t>
            </a:r>
            <a:endParaRPr lang="en-US" dirty="0"/>
          </a:p>
        </p:txBody>
      </p:sp>
    </p:spTree>
    <p:extLst>
      <p:ext uri="{BB962C8B-B14F-4D97-AF65-F5344CB8AC3E}">
        <p14:creationId xmlns:p14="http://schemas.microsoft.com/office/powerpoint/2010/main" val="39075758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Virginia Tech.jpg"/>
          <p:cNvPicPr>
            <a:picLocks noChangeAspect="1"/>
          </p:cNvPicPr>
          <p:nvPr/>
        </p:nvPicPr>
        <p:blipFill rotWithShape="1">
          <a:blip r:embed="rId2">
            <a:alphaModFix amt="50000"/>
            <a:extLst>
              <a:ext uri="{28A0092B-C50C-407E-A947-70E740481C1C}">
                <a14:useLocalDpi xmlns:a14="http://schemas.microsoft.com/office/drawing/2010/main" val="0"/>
              </a:ext>
            </a:extLst>
          </a:blip>
          <a:srcRect l="22578" r="3106"/>
          <a:stretch/>
        </p:blipFill>
        <p:spPr>
          <a:xfrm>
            <a:off x="258043" y="4876753"/>
            <a:ext cx="2473443" cy="1607448"/>
          </a:xfrm>
          <a:prstGeom prst="ellipse">
            <a:avLst/>
          </a:prstGeom>
          <a:ln>
            <a:noFill/>
          </a:ln>
          <a:effectLst>
            <a:softEdge rad="112500"/>
          </a:effectLst>
        </p:spPr>
      </p:pic>
      <p:sp>
        <p:nvSpPr>
          <p:cNvPr id="2" name="Title 1"/>
          <p:cNvSpPr>
            <a:spLocks noGrp="1"/>
          </p:cNvSpPr>
          <p:nvPr>
            <p:ph type="title"/>
          </p:nvPr>
        </p:nvSpPr>
        <p:spPr/>
        <p:txBody>
          <a:bodyPr>
            <a:normAutofit fontScale="90000"/>
          </a:bodyPr>
          <a:lstStyle/>
          <a:p>
            <a:r>
              <a:rPr lang="en-US" dirty="0" smtClean="0"/>
              <a:t>Current Opinions on Mental Health Care in the U.S.</a:t>
            </a:r>
            <a:endParaRPr lang="en-US" dirty="0"/>
          </a:p>
        </p:txBody>
      </p:sp>
      <p:sp>
        <p:nvSpPr>
          <p:cNvPr id="3" name="Content Placeholder 2"/>
          <p:cNvSpPr>
            <a:spLocks noGrp="1"/>
          </p:cNvSpPr>
          <p:nvPr>
            <p:ph idx="1"/>
          </p:nvPr>
        </p:nvSpPr>
        <p:spPr>
          <a:xfrm>
            <a:off x="380809" y="1678689"/>
            <a:ext cx="4279811" cy="3450169"/>
          </a:xfrm>
        </p:spPr>
        <p:txBody>
          <a:bodyPr>
            <a:normAutofit lnSpcReduction="10000"/>
          </a:bodyPr>
          <a:lstStyle/>
          <a:p>
            <a:pPr marL="0" indent="0">
              <a:buNone/>
            </a:pPr>
            <a:r>
              <a:rPr lang="en-US" dirty="0"/>
              <a:t>“I believe we need to have a national discussion about improving the ways in which we treat and identify people who are mentally ill so we can try to intervene before someone does something that tragically impacts their lives and the lives of others.</a:t>
            </a:r>
            <a:r>
              <a:rPr lang="en-US" dirty="0" smtClean="0"/>
              <a:t>”– Sen. Roy Blunt (R-Mo)</a:t>
            </a:r>
            <a:endParaRPr lang="en-US" dirty="0"/>
          </a:p>
        </p:txBody>
      </p:sp>
      <p:sp>
        <p:nvSpPr>
          <p:cNvPr id="4" name="TextBox 3"/>
          <p:cNvSpPr txBox="1"/>
          <p:nvPr/>
        </p:nvSpPr>
        <p:spPr>
          <a:xfrm>
            <a:off x="4820905" y="1898664"/>
            <a:ext cx="3871520" cy="4708981"/>
          </a:xfrm>
          <a:prstGeom prst="rect">
            <a:avLst/>
          </a:prstGeom>
          <a:noFill/>
        </p:spPr>
        <p:txBody>
          <a:bodyPr wrap="square" rtlCol="0">
            <a:spAutoFit/>
          </a:bodyPr>
          <a:lstStyle/>
          <a:p>
            <a:r>
              <a:rPr lang="en-US" sz="2000" dirty="0"/>
              <a:t>“We often fail to recognize the signs of mental illness, especially in young people.  And when we do see those signs, our first reaction is often not to reach out, but to turn away.  This is a culture we all contribute to.  And it's one that all of us -- community leaders, teachers, pastors, health providers, parents, neighbors and friends -- need to help change if we want to reduce the tragic burden of untreated mental health conditions.”-Kathleen </a:t>
            </a:r>
            <a:r>
              <a:rPr lang="en-US" sz="2000" dirty="0" err="1" smtClean="0"/>
              <a:t>Sebelius</a:t>
            </a:r>
            <a:r>
              <a:rPr lang="en-US" sz="2000" dirty="0" smtClean="0"/>
              <a:t>, Secretary of HHS</a:t>
            </a:r>
            <a:endParaRPr lang="en-US" sz="2000" dirty="0"/>
          </a:p>
        </p:txBody>
      </p:sp>
    </p:spTree>
    <p:extLst>
      <p:ext uri="{BB962C8B-B14F-4D97-AF65-F5344CB8AC3E}">
        <p14:creationId xmlns:p14="http://schemas.microsoft.com/office/powerpoint/2010/main" val="2966228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Flexible Block Grants</a:t>
            </a:r>
            <a:br>
              <a:rPr lang="en-US" dirty="0" smtClean="0"/>
            </a:br>
            <a:r>
              <a:rPr lang="en-US" dirty="0"/>
              <a:t>-</a:t>
            </a:r>
            <a:r>
              <a:rPr lang="en-US" dirty="0" smtClean="0"/>
              <a:t>State Funds-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Service Block Grants given to States by Federal Departments. </a:t>
            </a:r>
          </a:p>
          <a:p>
            <a:r>
              <a:rPr lang="en-US" dirty="0" smtClean="0"/>
              <a:t>The States use these flexible spending grants to provide Mental Health Service including</a:t>
            </a:r>
          </a:p>
          <a:p>
            <a:pPr lvl="1"/>
            <a:r>
              <a:rPr lang="en-US" dirty="0" smtClean="0"/>
              <a:t>Community Services</a:t>
            </a:r>
          </a:p>
          <a:p>
            <a:pPr lvl="1"/>
            <a:r>
              <a:rPr lang="en-US" dirty="0" smtClean="0"/>
              <a:t>Rehabilitation</a:t>
            </a:r>
          </a:p>
          <a:p>
            <a:pPr lvl="1"/>
            <a:r>
              <a:rPr lang="en-US" dirty="0" smtClean="0"/>
              <a:t>Crisis Stabilization</a:t>
            </a:r>
          </a:p>
          <a:p>
            <a:pPr lvl="1"/>
            <a:r>
              <a:rPr lang="en-US" dirty="0" smtClean="0"/>
              <a:t>Jail Diversion Programs</a:t>
            </a:r>
          </a:p>
          <a:p>
            <a:pPr lvl="1"/>
            <a:r>
              <a:rPr lang="en-US" dirty="0" smtClean="0"/>
              <a:t>Supported Employment and Housing</a:t>
            </a:r>
          </a:p>
          <a:p>
            <a:pPr marL="350838" lvl="1" indent="0">
              <a:buNone/>
            </a:pPr>
            <a:endParaRPr lang="en-US" dirty="0" smtClean="0"/>
          </a:p>
        </p:txBody>
      </p:sp>
      <p:sp>
        <p:nvSpPr>
          <p:cNvPr id="4" name="Content Placeholder 3"/>
          <p:cNvSpPr>
            <a:spLocks noGrp="1"/>
          </p:cNvSpPr>
          <p:nvPr>
            <p:ph sz="half" idx="2"/>
          </p:nvPr>
        </p:nvSpPr>
        <p:spPr/>
        <p:txBody>
          <a:bodyPr>
            <a:normAutofit fontScale="85000" lnSpcReduction="20000"/>
          </a:bodyPr>
          <a:lstStyle/>
          <a:p>
            <a:r>
              <a:rPr lang="en-US" dirty="0" smtClean="0"/>
              <a:t>Most State funding is received through 2 </a:t>
            </a:r>
            <a:r>
              <a:rPr lang="en-US" dirty="0"/>
              <a:t>b</a:t>
            </a:r>
            <a:r>
              <a:rPr lang="en-US" dirty="0" smtClean="0"/>
              <a:t>lock grants.</a:t>
            </a:r>
          </a:p>
          <a:p>
            <a:r>
              <a:rPr lang="en-US" dirty="0" smtClean="0"/>
              <a:t>Substance Abuse Prevention and Treatment Block Grant (SABG)</a:t>
            </a:r>
          </a:p>
          <a:p>
            <a:pPr lvl="1"/>
            <a:r>
              <a:rPr lang="en-US" dirty="0" smtClean="0"/>
              <a:t>2013 proposed funding is 1.4 billion for Mental Health Services &amp; 400 million for Primary Prevention. </a:t>
            </a:r>
          </a:p>
          <a:p>
            <a:r>
              <a:rPr lang="en-US" dirty="0" smtClean="0"/>
              <a:t>Community Mental Heath Service Block Grant (MHBG)</a:t>
            </a:r>
          </a:p>
          <a:p>
            <a:pPr lvl="1"/>
            <a:r>
              <a:rPr lang="en-US" dirty="0" smtClean="0"/>
              <a:t>2013 proposed funding is 460 million dollars.</a:t>
            </a:r>
          </a:p>
          <a:p>
            <a:pPr lvl="1"/>
            <a:r>
              <a:rPr lang="en-US" dirty="0" smtClean="0"/>
              <a:t>Focused on Serious Mental Illness and Seriously Emotionally Disturbed.</a:t>
            </a:r>
          </a:p>
          <a:p>
            <a:endParaRPr lang="en-US" dirty="0" smtClean="0"/>
          </a:p>
          <a:p>
            <a:endParaRPr lang="en-US" dirty="0"/>
          </a:p>
        </p:txBody>
      </p:sp>
      <p:sp>
        <p:nvSpPr>
          <p:cNvPr id="5" name="TextBox 4"/>
          <p:cNvSpPr txBox="1"/>
          <p:nvPr/>
        </p:nvSpPr>
        <p:spPr>
          <a:xfrm>
            <a:off x="600838" y="6075363"/>
            <a:ext cx="1441959" cy="369332"/>
          </a:xfrm>
          <a:prstGeom prst="rect">
            <a:avLst/>
          </a:prstGeom>
          <a:noFill/>
        </p:spPr>
        <p:txBody>
          <a:bodyPr wrap="none" rtlCol="0">
            <a:spAutoFit/>
          </a:bodyPr>
          <a:lstStyle/>
          <a:p>
            <a:r>
              <a:rPr lang="en-US" dirty="0" smtClean="0"/>
              <a:t>(Hyde, 2013)</a:t>
            </a:r>
            <a:endParaRPr lang="en-US" dirty="0"/>
          </a:p>
        </p:txBody>
      </p:sp>
    </p:spTree>
    <p:extLst>
      <p:ext uri="{BB962C8B-B14F-4D97-AF65-F5344CB8AC3E}">
        <p14:creationId xmlns:p14="http://schemas.microsoft.com/office/powerpoint/2010/main" val="3456050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2012- Virginia Community Mental Health Care Services</a:t>
            </a:r>
            <a:endParaRPr lang="en-US" dirty="0"/>
          </a:p>
        </p:txBody>
      </p:sp>
      <p:sp>
        <p:nvSpPr>
          <p:cNvPr id="3" name="Content Placeholder 2"/>
          <p:cNvSpPr>
            <a:spLocks noGrp="1"/>
          </p:cNvSpPr>
          <p:nvPr>
            <p:ph sz="half" idx="1"/>
          </p:nvPr>
        </p:nvSpPr>
        <p:spPr>
          <a:xfrm>
            <a:off x="394550" y="1787704"/>
            <a:ext cx="4071721" cy="4287660"/>
          </a:xfrm>
        </p:spPr>
        <p:txBody>
          <a:bodyPr>
            <a:normAutofit/>
          </a:bodyPr>
          <a:lstStyle/>
          <a:p>
            <a:r>
              <a:rPr lang="en-US" dirty="0" smtClean="0"/>
              <a:t>Community Services Board and State Hospitals are the main State Mental Health Service Providers.</a:t>
            </a:r>
          </a:p>
          <a:p>
            <a:r>
              <a:rPr lang="en-US" dirty="0" smtClean="0"/>
              <a:t>Over 1.6 billion dollars </a:t>
            </a:r>
            <a:r>
              <a:rPr lang="en-US" dirty="0"/>
              <a:t>were spent </a:t>
            </a:r>
            <a:r>
              <a:rPr lang="en-US" dirty="0" smtClean="0"/>
              <a:t>on these programs.</a:t>
            </a:r>
          </a:p>
          <a:p>
            <a:r>
              <a:rPr lang="en-US" dirty="0" smtClean="0"/>
              <a:t>Slightly less than 1.6 billion in revenue was received for these services.</a:t>
            </a:r>
            <a:endParaRPr lang="en-US" dirty="0"/>
          </a:p>
          <a:p>
            <a:r>
              <a:rPr lang="en-US" dirty="0" smtClean="0"/>
              <a:t>Only 222,823 individuals were served by these programs.</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980278788"/>
              </p:ext>
            </p:extLst>
          </p:nvPr>
        </p:nvGraphicFramePr>
        <p:xfrm>
          <a:off x="4349296" y="1584008"/>
          <a:ext cx="4500334" cy="517227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94550" y="6075364"/>
            <a:ext cx="1753605" cy="369332"/>
          </a:xfrm>
          <a:prstGeom prst="rect">
            <a:avLst/>
          </a:prstGeom>
          <a:noFill/>
        </p:spPr>
        <p:txBody>
          <a:bodyPr wrap="none" rtlCol="0">
            <a:spAutoFit/>
          </a:bodyPr>
          <a:lstStyle/>
          <a:p>
            <a:r>
              <a:rPr lang="en-US" dirty="0" smtClean="0"/>
              <a:t>(DBHDS, 2012)</a:t>
            </a:r>
            <a:endParaRPr lang="en-US" dirty="0"/>
          </a:p>
        </p:txBody>
      </p:sp>
    </p:spTree>
    <p:extLst>
      <p:ext uri="{BB962C8B-B14F-4D97-AF65-F5344CB8AC3E}">
        <p14:creationId xmlns:p14="http://schemas.microsoft.com/office/powerpoint/2010/main" val="1308026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Public Policies effect Mental Health ?</a:t>
            </a:r>
            <a:endParaRPr lang="en-US" dirty="0"/>
          </a:p>
        </p:txBody>
      </p:sp>
      <p:sp>
        <p:nvSpPr>
          <p:cNvPr id="3" name="Content Placeholder 2"/>
          <p:cNvSpPr>
            <a:spLocks noGrp="1"/>
          </p:cNvSpPr>
          <p:nvPr>
            <p:ph idx="1"/>
          </p:nvPr>
        </p:nvSpPr>
        <p:spPr>
          <a:xfrm>
            <a:off x="457200" y="1738575"/>
            <a:ext cx="8229600" cy="4653550"/>
          </a:xfrm>
        </p:spPr>
        <p:txBody>
          <a:bodyPr>
            <a:normAutofit fontScale="62500" lnSpcReduction="20000"/>
          </a:bodyPr>
          <a:lstStyle/>
          <a:p>
            <a:pPr marL="0" indent="0" algn="ctr">
              <a:buNone/>
            </a:pPr>
            <a:r>
              <a:rPr lang="en-US" dirty="0" smtClean="0"/>
              <a:t>PUBLIC HEALTH POLICY CAN ADDRESS THESE ISSUES</a:t>
            </a:r>
          </a:p>
          <a:p>
            <a:r>
              <a:rPr lang="en-US" dirty="0" smtClean="0"/>
              <a:t>Increase Access to Appropriate Mental </a:t>
            </a:r>
            <a:r>
              <a:rPr lang="en-US" dirty="0"/>
              <a:t>H</a:t>
            </a:r>
            <a:r>
              <a:rPr lang="en-US" dirty="0" smtClean="0"/>
              <a:t>ealth Care </a:t>
            </a:r>
          </a:p>
          <a:p>
            <a:r>
              <a:rPr lang="en-US" dirty="0"/>
              <a:t>Increase Education about Mental Health Care</a:t>
            </a:r>
          </a:p>
          <a:p>
            <a:r>
              <a:rPr lang="en-US" dirty="0"/>
              <a:t>Increase Funding for Mental Health Programs</a:t>
            </a:r>
          </a:p>
          <a:p>
            <a:r>
              <a:rPr lang="en-US" dirty="0"/>
              <a:t>Increase Mental Health Coverage</a:t>
            </a:r>
          </a:p>
          <a:p>
            <a:r>
              <a:rPr lang="en-US" dirty="0" smtClean="0"/>
              <a:t>Provide Assistance for Education of Mental Health Professionals </a:t>
            </a:r>
          </a:p>
          <a:p>
            <a:r>
              <a:rPr lang="en-US" dirty="0" smtClean="0"/>
              <a:t>Decrease barriers to Integrated Care Delivery Models</a:t>
            </a:r>
          </a:p>
          <a:p>
            <a:r>
              <a:rPr lang="en-US" dirty="0" smtClean="0"/>
              <a:t>End Penalties for Receiving Mental Health Care (i.e. effecting clearances, higher premiums, gun restrictions???)</a:t>
            </a:r>
          </a:p>
          <a:p>
            <a:r>
              <a:rPr lang="en-US" dirty="0" smtClean="0"/>
              <a:t>Make access to Mental Health Care easier than access to lethal weapons</a:t>
            </a:r>
          </a:p>
          <a:p>
            <a:pPr marL="0" indent="0" algn="ctr">
              <a:buNone/>
            </a:pPr>
            <a:r>
              <a:rPr lang="en-US" b="1" dirty="0" smtClean="0"/>
              <a:t>If the U.S. does not address these issues, it makes for a volatile situation and increases risk for poor outcomes</a:t>
            </a:r>
          </a:p>
          <a:p>
            <a:pPr marL="0" indent="0">
              <a:buNone/>
            </a:pPr>
            <a:endParaRPr lang="en-US" dirty="0" smtClean="0"/>
          </a:p>
          <a:p>
            <a:endParaRPr lang="en-US" dirty="0"/>
          </a:p>
        </p:txBody>
      </p:sp>
    </p:spTree>
    <p:extLst>
      <p:ext uri="{BB962C8B-B14F-4D97-AF65-F5344CB8AC3E}">
        <p14:creationId xmlns:p14="http://schemas.microsoft.com/office/powerpoint/2010/main" val="41007292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Alternatives &amp; Recommendations</a:t>
            </a:r>
            <a:endParaRPr lang="en-US" dirty="0"/>
          </a:p>
        </p:txBody>
      </p:sp>
      <p:sp>
        <p:nvSpPr>
          <p:cNvPr id="3" name="Content Placeholder 2"/>
          <p:cNvSpPr>
            <a:spLocks noGrp="1"/>
          </p:cNvSpPr>
          <p:nvPr>
            <p:ph sz="half" idx="1"/>
          </p:nvPr>
        </p:nvSpPr>
        <p:spPr>
          <a:xfrm>
            <a:off x="301894" y="1676110"/>
            <a:ext cx="4070362" cy="5340651"/>
          </a:xfrm>
        </p:spPr>
        <p:txBody>
          <a:bodyPr>
            <a:normAutofit fontScale="70000" lnSpcReduction="20000"/>
          </a:bodyPr>
          <a:lstStyle/>
          <a:p>
            <a:r>
              <a:rPr lang="en-US" dirty="0" smtClean="0"/>
              <a:t>Since January there have been several bills introduced into the House and Senate that address the issue of Mental Health Care</a:t>
            </a:r>
          </a:p>
          <a:p>
            <a:pPr lvl="1"/>
            <a:r>
              <a:rPr lang="en-US" dirty="0" smtClean="0"/>
              <a:t>Increase Mental Health providers at Schools</a:t>
            </a:r>
          </a:p>
          <a:p>
            <a:pPr lvl="1"/>
            <a:r>
              <a:rPr lang="en-US" dirty="0" smtClean="0"/>
              <a:t>Improve Mentally Ill offender treatment programs</a:t>
            </a:r>
          </a:p>
          <a:p>
            <a:pPr lvl="1"/>
            <a:r>
              <a:rPr lang="en-US" dirty="0" smtClean="0"/>
              <a:t>Improve campus safety and mental health care</a:t>
            </a:r>
          </a:p>
          <a:p>
            <a:pPr lvl="1"/>
            <a:r>
              <a:rPr lang="en-US" dirty="0" smtClean="0"/>
              <a:t>Treatment of Veteran’s that endure sexual trauma during service</a:t>
            </a:r>
          </a:p>
          <a:p>
            <a:pPr lvl="1"/>
            <a:r>
              <a:rPr lang="en-US" dirty="0" smtClean="0"/>
              <a:t>More Illicit Drug </a:t>
            </a:r>
            <a:r>
              <a:rPr lang="en-US" dirty="0"/>
              <a:t>E</a:t>
            </a:r>
            <a:r>
              <a:rPr lang="en-US" dirty="0" smtClean="0"/>
              <a:t>ducation Programs</a:t>
            </a:r>
          </a:p>
          <a:p>
            <a:pPr lvl="1"/>
            <a:r>
              <a:rPr lang="en-US" dirty="0" smtClean="0"/>
              <a:t>Increasing Veterans benefits for those discharged because of personality or adjustment disorders</a:t>
            </a:r>
          </a:p>
          <a:p>
            <a:pPr lvl="1"/>
            <a:r>
              <a:rPr lang="en-US" dirty="0" smtClean="0"/>
              <a:t>Expanding access to Community Mental </a:t>
            </a:r>
            <a:r>
              <a:rPr lang="en-US" dirty="0"/>
              <a:t>H</a:t>
            </a:r>
            <a:r>
              <a:rPr lang="en-US" dirty="0" smtClean="0"/>
              <a:t>ealth Centers</a:t>
            </a:r>
          </a:p>
          <a:p>
            <a:pPr lvl="1"/>
            <a:r>
              <a:rPr lang="en-US" dirty="0" smtClean="0"/>
              <a:t>Providing funds for Community Mental Health Centers to improve infrastructure</a:t>
            </a:r>
          </a:p>
          <a:p>
            <a:pPr lvl="1"/>
            <a:r>
              <a:rPr lang="en-US" dirty="0" smtClean="0"/>
              <a:t>Improvements to Mental Health Care provided for seniors</a:t>
            </a:r>
          </a:p>
        </p:txBody>
      </p:sp>
      <p:sp>
        <p:nvSpPr>
          <p:cNvPr id="4" name="Content Placeholder 3"/>
          <p:cNvSpPr>
            <a:spLocks noGrp="1"/>
          </p:cNvSpPr>
          <p:nvPr>
            <p:ph sz="half" idx="2"/>
          </p:nvPr>
        </p:nvSpPr>
        <p:spPr>
          <a:xfrm>
            <a:off x="4648200" y="1676111"/>
            <a:ext cx="4038600" cy="4716014"/>
          </a:xfrm>
        </p:spPr>
        <p:txBody>
          <a:bodyPr>
            <a:normAutofit fontScale="70000" lnSpcReduction="20000"/>
          </a:bodyPr>
          <a:lstStyle/>
          <a:p>
            <a:r>
              <a:rPr lang="en-US" dirty="0" smtClean="0"/>
              <a:t>Status Quo is no longer acceptable.</a:t>
            </a:r>
          </a:p>
          <a:p>
            <a:r>
              <a:rPr lang="en-US" dirty="0" smtClean="0"/>
              <a:t>Investments need to be made in into the Mental Health Care System.</a:t>
            </a:r>
          </a:p>
          <a:p>
            <a:r>
              <a:rPr lang="en-US" dirty="0" smtClean="0"/>
              <a:t>This will most like consist of incremental changes due to the multiple issues needing legislative changes. </a:t>
            </a:r>
          </a:p>
          <a:p>
            <a:r>
              <a:rPr lang="en-US" dirty="0" smtClean="0"/>
              <a:t>Currently, the US and Politicians are working to find the most cost effective and efficient way to provide improvements to the mental health care system.</a:t>
            </a:r>
          </a:p>
          <a:p>
            <a:r>
              <a:rPr lang="en-US" dirty="0" smtClean="0"/>
              <a:t>Mental Health First Aid can help the public better understand mental </a:t>
            </a:r>
            <a:r>
              <a:rPr lang="en-US" dirty="0"/>
              <a:t>h</a:t>
            </a:r>
            <a:r>
              <a:rPr lang="en-US" dirty="0" smtClean="0"/>
              <a:t>ealth and help reduce the stigma that prevents individuals from seeking help.</a:t>
            </a:r>
            <a:endParaRPr lang="en-US" dirty="0"/>
          </a:p>
          <a:p>
            <a:r>
              <a:rPr lang="en-US" dirty="0" smtClean="0"/>
              <a:t>There is still a shortage of mental health care providers, investment should be made to support education of these professionals </a:t>
            </a:r>
          </a:p>
        </p:txBody>
      </p:sp>
    </p:spTree>
    <p:extLst>
      <p:ext uri="{BB962C8B-B14F-4D97-AF65-F5344CB8AC3E}">
        <p14:creationId xmlns:p14="http://schemas.microsoft.com/office/powerpoint/2010/main" val="3963375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a:t>
            </a:r>
            <a:br>
              <a:rPr lang="en-US" dirty="0" smtClean="0"/>
            </a:br>
            <a:r>
              <a:rPr lang="en-US" dirty="0" smtClean="0"/>
              <a:t>Legislation History</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82451410"/>
              </p:ext>
            </p:extLst>
          </p:nvPr>
        </p:nvGraphicFramePr>
        <p:xfrm>
          <a:off x="282241" y="1680427"/>
          <a:ext cx="8861757" cy="4951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4415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Legislation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1963, Mental Retardation Facilities &amp; Community Mental Health Center Construction Act</a:t>
            </a:r>
          </a:p>
          <a:p>
            <a:pPr lvl="1"/>
            <a:r>
              <a:rPr lang="en-US" dirty="0" smtClean="0"/>
              <a:t>Closed many Psychiatric hospitals</a:t>
            </a:r>
          </a:p>
          <a:p>
            <a:pPr lvl="1"/>
            <a:r>
              <a:rPr lang="en-US" dirty="0" smtClean="0"/>
              <a:t>Created 750 Community Mental Health Centers nationwide</a:t>
            </a:r>
          </a:p>
          <a:p>
            <a:pPr lvl="1"/>
            <a:r>
              <a:rPr lang="en-US" dirty="0" smtClean="0"/>
              <a:t>With additional supports individuals with Mental Illness were able to live in the community </a:t>
            </a:r>
          </a:p>
          <a:p>
            <a:r>
              <a:rPr lang="en-US" dirty="0"/>
              <a:t>2008, Mental Health and Addiction Equity Act </a:t>
            </a:r>
          </a:p>
          <a:p>
            <a:pPr lvl="1"/>
            <a:r>
              <a:rPr lang="en-US" dirty="0"/>
              <a:t>required health insurance to cover mental health care at parity to physical health care, reducing copays and deductibles for mental health care</a:t>
            </a:r>
          </a:p>
          <a:p>
            <a:endParaRPr lang="en-US" dirty="0" smtClean="0"/>
          </a:p>
        </p:txBody>
      </p:sp>
      <p:sp>
        <p:nvSpPr>
          <p:cNvPr id="4" name="Content Placeholder 3"/>
          <p:cNvSpPr>
            <a:spLocks noGrp="1"/>
          </p:cNvSpPr>
          <p:nvPr>
            <p:ph sz="half" idx="2"/>
          </p:nvPr>
        </p:nvSpPr>
        <p:spPr/>
        <p:txBody>
          <a:bodyPr>
            <a:normAutofit fontScale="85000" lnSpcReduction="20000"/>
          </a:bodyPr>
          <a:lstStyle/>
          <a:p>
            <a:r>
              <a:rPr lang="en-US" dirty="0" smtClean="0"/>
              <a:t>2010, Patient Protection and Affordable Care Act</a:t>
            </a:r>
          </a:p>
          <a:p>
            <a:pPr lvl="1"/>
            <a:r>
              <a:rPr lang="en-US" dirty="0" smtClean="0"/>
              <a:t>Largest expansion of Mental Health and Substance Abuse Services</a:t>
            </a:r>
          </a:p>
          <a:p>
            <a:pPr lvl="1"/>
            <a:r>
              <a:rPr lang="en-US" dirty="0" smtClean="0"/>
              <a:t>30 million new individuals will have access to mental </a:t>
            </a:r>
            <a:r>
              <a:rPr lang="en-US" dirty="0"/>
              <a:t>h</a:t>
            </a:r>
            <a:r>
              <a:rPr lang="en-US" dirty="0" smtClean="0"/>
              <a:t>ealth </a:t>
            </a:r>
            <a:r>
              <a:rPr lang="en-US" dirty="0"/>
              <a:t>c</a:t>
            </a:r>
            <a:r>
              <a:rPr lang="en-US" dirty="0" smtClean="0"/>
              <a:t>are</a:t>
            </a:r>
          </a:p>
          <a:p>
            <a:pPr lvl="1"/>
            <a:r>
              <a:rPr lang="en-US" dirty="0" smtClean="0"/>
              <a:t>Expands Medicaid, largest payer of mental health care</a:t>
            </a:r>
          </a:p>
          <a:p>
            <a:r>
              <a:rPr lang="en-US" dirty="0" smtClean="0"/>
              <a:t>2013, Sample of Current Mental Health Legislation </a:t>
            </a:r>
          </a:p>
          <a:p>
            <a:pPr lvl="1"/>
            <a:r>
              <a:rPr lang="en-US" dirty="0"/>
              <a:t>Mental Health Awareness and Improvement Act</a:t>
            </a:r>
          </a:p>
          <a:p>
            <a:pPr lvl="1"/>
            <a:r>
              <a:rPr lang="en-US" dirty="0" smtClean="0"/>
              <a:t>Excellence in Mental Health</a:t>
            </a:r>
          </a:p>
          <a:p>
            <a:pPr lvl="1"/>
            <a:r>
              <a:rPr lang="en-US" dirty="0" smtClean="0"/>
              <a:t>Excellence Act</a:t>
            </a:r>
          </a:p>
          <a:p>
            <a:pPr lvl="1"/>
            <a:r>
              <a:rPr lang="en-US" dirty="0" smtClean="0"/>
              <a:t>Mental </a:t>
            </a:r>
            <a:r>
              <a:rPr lang="en-US" dirty="0"/>
              <a:t>Health First Aid Act </a:t>
            </a:r>
          </a:p>
          <a:p>
            <a:pPr lvl="1"/>
            <a:endParaRPr lang="en-US" dirty="0"/>
          </a:p>
        </p:txBody>
      </p:sp>
    </p:spTree>
    <p:extLst>
      <p:ext uri="{BB962C8B-B14F-4D97-AF65-F5344CB8AC3E}">
        <p14:creationId xmlns:p14="http://schemas.microsoft.com/office/powerpoint/2010/main" val="28331965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Awareness and Improvement Act S.689</a:t>
            </a:r>
            <a:endParaRPr lang="en-US" dirty="0"/>
          </a:p>
        </p:txBody>
      </p:sp>
      <p:sp>
        <p:nvSpPr>
          <p:cNvPr id="3" name="Content Placeholder 2"/>
          <p:cNvSpPr>
            <a:spLocks noGrp="1"/>
          </p:cNvSpPr>
          <p:nvPr>
            <p:ph sz="half" idx="1"/>
          </p:nvPr>
        </p:nvSpPr>
        <p:spPr>
          <a:xfrm>
            <a:off x="491640" y="1853721"/>
            <a:ext cx="3974631" cy="4668314"/>
          </a:xfrm>
        </p:spPr>
        <p:txBody>
          <a:bodyPr>
            <a:noAutofit/>
          </a:bodyPr>
          <a:lstStyle/>
          <a:p>
            <a:r>
              <a:rPr lang="en-US" sz="1300" dirty="0" smtClean="0"/>
              <a:t>On April 10, 2013, passed by Health, Education, Labor and Pension committee</a:t>
            </a:r>
          </a:p>
          <a:p>
            <a:pPr lvl="1"/>
            <a:r>
              <a:rPr lang="en-US" sz="1300" dirty="0" smtClean="0"/>
              <a:t>Bipartisan </a:t>
            </a:r>
          </a:p>
          <a:p>
            <a:pPr lvl="1"/>
            <a:r>
              <a:rPr lang="en-US" sz="1300" dirty="0" smtClean="0"/>
              <a:t>Reauthorizes and improves programs related to awareness, prevention, and early detection of mental health conditions. </a:t>
            </a:r>
          </a:p>
          <a:p>
            <a:pPr lvl="1"/>
            <a:r>
              <a:rPr lang="en-US" sz="1300" dirty="0" smtClean="0"/>
              <a:t>Funds are administered by the Health and Human Services and Department of Education </a:t>
            </a:r>
          </a:p>
          <a:p>
            <a:r>
              <a:rPr lang="en-US" sz="1300" dirty="0" smtClean="0"/>
              <a:t>Consolidation of several mental health bills recently introduced into Senate</a:t>
            </a:r>
          </a:p>
          <a:p>
            <a:pPr lvl="1"/>
            <a:r>
              <a:rPr lang="en-US" sz="1300" dirty="0"/>
              <a:t>Mental Health in Schools Act of 2013 S.195</a:t>
            </a:r>
          </a:p>
          <a:p>
            <a:pPr lvl="1"/>
            <a:r>
              <a:rPr lang="en-US" sz="1300" dirty="0"/>
              <a:t>Children’s Recover Act from Trauma Act      S.380</a:t>
            </a:r>
          </a:p>
          <a:p>
            <a:pPr lvl="1"/>
            <a:r>
              <a:rPr lang="en-US" sz="1300" dirty="0" smtClean="0"/>
              <a:t>Mental Health First Aid Act S.153</a:t>
            </a:r>
          </a:p>
          <a:p>
            <a:pPr lvl="1"/>
            <a:r>
              <a:rPr lang="en-US" sz="1300" dirty="0" smtClean="0"/>
              <a:t>Seniors Mental Health Access Improvement Act of 2013 S. 557</a:t>
            </a:r>
          </a:p>
          <a:p>
            <a:pPr marL="0" indent="0">
              <a:buNone/>
            </a:pPr>
            <a:endParaRPr lang="en-US" sz="1400" dirty="0" smtClean="0"/>
          </a:p>
          <a:p>
            <a:pPr marL="0" indent="0">
              <a:buNone/>
            </a:pPr>
            <a:endParaRPr lang="en-US" sz="1200" dirty="0" smtClean="0"/>
          </a:p>
        </p:txBody>
      </p:sp>
      <p:sp>
        <p:nvSpPr>
          <p:cNvPr id="4" name="Content Placeholder 3"/>
          <p:cNvSpPr>
            <a:spLocks noGrp="1"/>
          </p:cNvSpPr>
          <p:nvPr>
            <p:ph sz="half" idx="2"/>
          </p:nvPr>
        </p:nvSpPr>
        <p:spPr>
          <a:xfrm>
            <a:off x="4648198" y="1874204"/>
            <a:ext cx="3597277" cy="4158070"/>
          </a:xfrm>
        </p:spPr>
        <p:txBody>
          <a:bodyPr>
            <a:normAutofit fontScale="92500" lnSpcReduction="10000"/>
          </a:bodyPr>
          <a:lstStyle/>
          <a:p>
            <a:pPr lvl="1"/>
            <a:r>
              <a:rPr lang="en-US" sz="1600" dirty="0" smtClean="0"/>
              <a:t>Section I</a:t>
            </a:r>
          </a:p>
          <a:p>
            <a:pPr lvl="2"/>
            <a:r>
              <a:rPr lang="en-US" sz="1600" dirty="0" smtClean="0"/>
              <a:t>“</a:t>
            </a:r>
            <a:r>
              <a:rPr lang="en-US" sz="1600" dirty="0"/>
              <a:t>Achievement through Prevention,” focuses on school settings, by promoting school-wide prevention through the development of positive behavioral interventions and supports, and encourages school-based mental health partnerships</a:t>
            </a:r>
          </a:p>
          <a:p>
            <a:pPr lvl="1"/>
            <a:r>
              <a:rPr lang="en-US" sz="1600" dirty="0" smtClean="0"/>
              <a:t>Section II</a:t>
            </a:r>
          </a:p>
          <a:p>
            <a:pPr lvl="2"/>
            <a:r>
              <a:rPr lang="en-US" sz="1600" dirty="0" smtClean="0"/>
              <a:t>Focuses </a:t>
            </a:r>
            <a:r>
              <a:rPr lang="en-US" sz="1600" dirty="0"/>
              <a:t>on suicide prevention, helping children recover from traumatic events, mental health awareness education </a:t>
            </a:r>
            <a:r>
              <a:rPr lang="en-US" sz="1600" dirty="0" smtClean="0"/>
              <a:t>programs (MHFA), </a:t>
            </a:r>
            <a:r>
              <a:rPr lang="en-US" sz="1600" dirty="0"/>
              <a:t>and assessing barriers to integrating behavioral health and primary care.</a:t>
            </a:r>
          </a:p>
          <a:p>
            <a:pPr marL="0" indent="0">
              <a:buNone/>
            </a:pPr>
            <a:endParaRPr lang="en-US" dirty="0"/>
          </a:p>
        </p:txBody>
      </p:sp>
    </p:spTree>
    <p:extLst>
      <p:ext uri="{BB962C8B-B14F-4D97-AF65-F5344CB8AC3E}">
        <p14:creationId xmlns:p14="http://schemas.microsoft.com/office/powerpoint/2010/main" val="1418642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Excellence in Mental Health</a:t>
            </a:r>
            <a:endParaRPr lang="en-US" dirty="0"/>
          </a:p>
        </p:txBody>
      </p:sp>
      <p:sp>
        <p:nvSpPr>
          <p:cNvPr id="3" name="Content Placeholder 2"/>
          <p:cNvSpPr>
            <a:spLocks noGrp="1"/>
          </p:cNvSpPr>
          <p:nvPr>
            <p:ph sz="half" idx="1"/>
          </p:nvPr>
        </p:nvSpPr>
        <p:spPr/>
        <p:txBody>
          <a:bodyPr>
            <a:normAutofit fontScale="92500"/>
          </a:bodyPr>
          <a:lstStyle/>
          <a:p>
            <a:r>
              <a:rPr lang="en-US" dirty="0" smtClean="0"/>
              <a:t>Excellence in Mental Health Act S.264</a:t>
            </a:r>
          </a:p>
          <a:p>
            <a:pPr marL="750888" lvl="2" indent="-285750"/>
            <a:r>
              <a:rPr lang="en-US" dirty="0" smtClean="0"/>
              <a:t>Bipartisan </a:t>
            </a:r>
          </a:p>
          <a:p>
            <a:pPr marL="750888" lvl="2" indent="-285750"/>
            <a:r>
              <a:rPr lang="en-US" dirty="0" smtClean="0"/>
              <a:t>Duplicate bill in House</a:t>
            </a:r>
          </a:p>
          <a:p>
            <a:pPr marL="750888" lvl="2" indent="-285750"/>
            <a:r>
              <a:rPr lang="en-US" dirty="0" smtClean="0"/>
              <a:t>Establishes Community Mental Health Centers</a:t>
            </a:r>
          </a:p>
          <a:p>
            <a:pPr marL="750888" lvl="2" indent="-285750"/>
            <a:r>
              <a:rPr lang="en-US" dirty="0" smtClean="0"/>
              <a:t>Expands Medicaid Coverage &amp; Payments for Mental Health Services</a:t>
            </a:r>
          </a:p>
          <a:p>
            <a:pPr marL="750888" lvl="2" indent="-285750"/>
            <a:r>
              <a:rPr lang="en-US" dirty="0" smtClean="0"/>
              <a:t>Increases funds for </a:t>
            </a:r>
            <a:r>
              <a:rPr lang="en-US" dirty="0"/>
              <a:t>i</a:t>
            </a:r>
            <a:r>
              <a:rPr lang="en-US" dirty="0" smtClean="0"/>
              <a:t>nfrastructure improvements</a:t>
            </a:r>
          </a:p>
          <a:p>
            <a:pPr marL="750888" lvl="2" indent="-285750"/>
            <a:r>
              <a:rPr lang="en-US" dirty="0" smtClean="0"/>
              <a:t>Was not included in S.689</a:t>
            </a:r>
            <a:endParaRPr lang="en-US" dirty="0"/>
          </a:p>
        </p:txBody>
      </p:sp>
      <p:sp>
        <p:nvSpPr>
          <p:cNvPr id="4" name="Content Placeholder 3"/>
          <p:cNvSpPr>
            <a:spLocks noGrp="1"/>
          </p:cNvSpPr>
          <p:nvPr>
            <p:ph sz="half" idx="2"/>
          </p:nvPr>
        </p:nvSpPr>
        <p:spPr/>
        <p:txBody>
          <a:bodyPr>
            <a:normAutofit fontScale="92500"/>
          </a:bodyPr>
          <a:lstStyle/>
          <a:p>
            <a:r>
              <a:rPr lang="en-US" dirty="0" smtClean="0"/>
              <a:t>Stabenow-Blunt Excellence Act Amendment (</a:t>
            </a:r>
            <a:r>
              <a:rPr lang="en-US" dirty="0" err="1" smtClean="0"/>
              <a:t>www.thenationalcouncil.org</a:t>
            </a:r>
            <a:r>
              <a:rPr lang="en-US" dirty="0" smtClean="0"/>
              <a:t>)</a:t>
            </a:r>
          </a:p>
          <a:p>
            <a:pPr lvl="1"/>
            <a:r>
              <a:rPr lang="en-US" dirty="0"/>
              <a:t>Bipartisan</a:t>
            </a:r>
          </a:p>
          <a:p>
            <a:pPr lvl="1"/>
            <a:r>
              <a:rPr lang="en-US" dirty="0" smtClean="0"/>
              <a:t>Will be offered as amendment in the Fall during Mental Health &amp; Gun Violence/Background check legislative session</a:t>
            </a:r>
          </a:p>
          <a:p>
            <a:pPr lvl="1"/>
            <a:r>
              <a:rPr lang="en-US" dirty="0" smtClean="0"/>
              <a:t>S.264 did not move pass mark-up stage, the hope is that this amendment provided the same legislation as S.264</a:t>
            </a:r>
          </a:p>
          <a:p>
            <a:pPr lvl="1"/>
            <a:endParaRPr lang="en-US" dirty="0"/>
          </a:p>
        </p:txBody>
      </p:sp>
    </p:spTree>
    <p:extLst>
      <p:ext uri="{BB962C8B-B14F-4D97-AF65-F5344CB8AC3E}">
        <p14:creationId xmlns:p14="http://schemas.microsoft.com/office/powerpoint/2010/main" val="1734887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ust a Bill.jpg"/>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210653" y="240998"/>
            <a:ext cx="1193165" cy="1453971"/>
          </a:xfrm>
          <a:prstGeom prst="rect">
            <a:avLst/>
          </a:prstGeom>
        </p:spPr>
      </p:pic>
      <p:sp>
        <p:nvSpPr>
          <p:cNvPr id="3" name="Content Placeholder 2"/>
          <p:cNvSpPr>
            <a:spLocks noGrp="1"/>
          </p:cNvSpPr>
          <p:nvPr>
            <p:ph idx="1"/>
          </p:nvPr>
        </p:nvSpPr>
        <p:spPr>
          <a:xfrm>
            <a:off x="161288" y="1694969"/>
            <a:ext cx="8214440" cy="4987701"/>
          </a:xfrm>
        </p:spPr>
        <p:txBody>
          <a:bodyPr>
            <a:normAutofit fontScale="77500" lnSpcReduction="20000"/>
          </a:bodyPr>
          <a:lstStyle/>
          <a:p>
            <a:r>
              <a:rPr lang="en-US" dirty="0" smtClean="0"/>
              <a:t>January 24</a:t>
            </a:r>
            <a:r>
              <a:rPr lang="en-US" baseline="30000" dirty="0" smtClean="0"/>
              <a:t>th</a:t>
            </a:r>
            <a:r>
              <a:rPr lang="en-US" dirty="0" smtClean="0"/>
              <a:t> , full committee hearing on assessing the state of America’s Mental Health System, first since 2007.</a:t>
            </a:r>
          </a:p>
          <a:p>
            <a:r>
              <a:rPr lang="en-US" dirty="0"/>
              <a:t>Many of the bills were introduced in January 2013, </a:t>
            </a:r>
            <a:r>
              <a:rPr lang="en-US" dirty="0" smtClean="0"/>
              <a:t>most will </a:t>
            </a:r>
            <a:r>
              <a:rPr lang="en-US" dirty="0"/>
              <a:t>likely sit for two years and then die in committee.</a:t>
            </a:r>
          </a:p>
          <a:p>
            <a:r>
              <a:rPr lang="en-US" dirty="0" smtClean="0"/>
              <a:t>Mental Health Awareness and Improvement Act S.698, was introduced to Senate April 9</a:t>
            </a:r>
            <a:r>
              <a:rPr lang="en-US" baseline="30000" dirty="0" smtClean="0"/>
              <a:t>th</a:t>
            </a:r>
            <a:r>
              <a:rPr lang="en-US" dirty="0" smtClean="0"/>
              <a:t> and placed on Senate Calendar for April 10th. </a:t>
            </a:r>
          </a:p>
          <a:p>
            <a:r>
              <a:rPr lang="en-US" dirty="0" smtClean="0"/>
              <a:t>April 10</a:t>
            </a:r>
            <a:r>
              <a:rPr lang="en-US" baseline="30000" dirty="0" smtClean="0"/>
              <a:t>th</a:t>
            </a:r>
            <a:r>
              <a:rPr lang="en-US" dirty="0" smtClean="0"/>
              <a:t> the Health, Education, Labor and Pension Committee, marked-up the S.689.</a:t>
            </a:r>
          </a:p>
          <a:p>
            <a:r>
              <a:rPr lang="en-US" dirty="0" smtClean="0"/>
              <a:t>According to </a:t>
            </a:r>
            <a:r>
              <a:rPr lang="en-US" dirty="0" err="1" smtClean="0"/>
              <a:t>Govtrack.US</a:t>
            </a:r>
            <a:r>
              <a:rPr lang="en-US" dirty="0" smtClean="0"/>
              <a:t> the bills have a </a:t>
            </a:r>
            <a:r>
              <a:rPr lang="en-US" dirty="0"/>
              <a:t>9</a:t>
            </a:r>
            <a:r>
              <a:rPr lang="en-US" dirty="0" smtClean="0"/>
              <a:t>% chance of passing.</a:t>
            </a:r>
          </a:p>
          <a:p>
            <a:r>
              <a:rPr lang="en-US" dirty="0" smtClean="0"/>
              <a:t>On April 18</a:t>
            </a:r>
            <a:r>
              <a:rPr lang="en-US" baseline="30000" dirty="0" smtClean="0"/>
              <a:t>th</a:t>
            </a:r>
            <a:r>
              <a:rPr lang="en-US" dirty="0" smtClean="0"/>
              <a:t>, the HELP Committee passes S. 689 as an amendment to S.649 The Safe Communities, Safe School Act of 2013.  This act has 19% chance of passage. </a:t>
            </a:r>
          </a:p>
          <a:p>
            <a:r>
              <a:rPr lang="en-US" dirty="0" smtClean="0"/>
              <a:t>By the Fall of 2013 it is expected that Mental </a:t>
            </a:r>
            <a:r>
              <a:rPr lang="en-US" dirty="0"/>
              <a:t>H</a:t>
            </a:r>
            <a:r>
              <a:rPr lang="en-US" dirty="0" smtClean="0"/>
              <a:t>ealth </a:t>
            </a:r>
            <a:r>
              <a:rPr lang="en-US" dirty="0"/>
              <a:t>L</a:t>
            </a:r>
            <a:r>
              <a:rPr lang="en-US" dirty="0" smtClean="0"/>
              <a:t>egislation will be voted on by the House and Senate.</a:t>
            </a:r>
          </a:p>
          <a:p>
            <a:endParaRPr lang="en-US" dirty="0"/>
          </a:p>
        </p:txBody>
      </p:sp>
      <p:sp>
        <p:nvSpPr>
          <p:cNvPr id="2" name="Title 1"/>
          <p:cNvSpPr>
            <a:spLocks noGrp="1"/>
          </p:cNvSpPr>
          <p:nvPr>
            <p:ph type="title"/>
          </p:nvPr>
        </p:nvSpPr>
        <p:spPr>
          <a:xfrm>
            <a:off x="1245344" y="244158"/>
            <a:ext cx="7345362" cy="1339850"/>
          </a:xfrm>
        </p:spPr>
        <p:txBody>
          <a:bodyPr>
            <a:normAutofit/>
          </a:bodyPr>
          <a:lstStyle/>
          <a:p>
            <a:r>
              <a:rPr lang="en-US" dirty="0" smtClean="0"/>
              <a:t>Timeline for Gov’t Action</a:t>
            </a:r>
            <a:endParaRPr lang="en-US" dirty="0"/>
          </a:p>
        </p:txBody>
      </p:sp>
    </p:spTree>
    <p:extLst>
      <p:ext uri="{BB962C8B-B14F-4D97-AF65-F5344CB8AC3E}">
        <p14:creationId xmlns:p14="http://schemas.microsoft.com/office/powerpoint/2010/main" val="31544002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64227"/>
          </a:xfrm>
        </p:spPr>
        <p:txBody>
          <a:bodyPr/>
          <a:lstStyle/>
          <a:p>
            <a:r>
              <a:rPr lang="en-US" dirty="0" smtClean="0"/>
              <a:t>Stakeholders</a:t>
            </a:r>
            <a:endParaRPr lang="en-US" dirty="0"/>
          </a:p>
        </p:txBody>
      </p:sp>
      <p:sp>
        <p:nvSpPr>
          <p:cNvPr id="2" name="Text Placeholder 1"/>
          <p:cNvSpPr>
            <a:spLocks noGrp="1"/>
          </p:cNvSpPr>
          <p:nvPr>
            <p:ph type="body" idx="1"/>
          </p:nvPr>
        </p:nvSpPr>
        <p:spPr>
          <a:xfrm>
            <a:off x="457200" y="1087456"/>
            <a:ext cx="4040188" cy="639762"/>
          </a:xfrm>
        </p:spPr>
        <p:txBody>
          <a:bodyPr/>
          <a:lstStyle/>
          <a:p>
            <a:r>
              <a:rPr lang="en-US" dirty="0" smtClean="0"/>
              <a:t>Stakeholders</a:t>
            </a:r>
            <a:endParaRPr lang="en-US" dirty="0"/>
          </a:p>
        </p:txBody>
      </p:sp>
      <p:sp>
        <p:nvSpPr>
          <p:cNvPr id="7" name="Content Placeholder 6"/>
          <p:cNvSpPr>
            <a:spLocks noGrp="1"/>
          </p:cNvSpPr>
          <p:nvPr>
            <p:ph sz="half" idx="2"/>
          </p:nvPr>
        </p:nvSpPr>
        <p:spPr>
          <a:xfrm>
            <a:off x="457200" y="1727217"/>
            <a:ext cx="4040188" cy="4942765"/>
          </a:xfrm>
        </p:spPr>
        <p:txBody>
          <a:bodyPr>
            <a:normAutofit fontScale="55000" lnSpcReduction="20000"/>
          </a:bodyPr>
          <a:lstStyle/>
          <a:p>
            <a:r>
              <a:rPr lang="en-US" sz="2300" dirty="0"/>
              <a:t>Every Individual- No one will remain unaffected by a mental health issue throughout their entire </a:t>
            </a:r>
            <a:r>
              <a:rPr lang="en-US" sz="2300" dirty="0" smtClean="0"/>
              <a:t>life. </a:t>
            </a:r>
            <a:endParaRPr lang="en-US" sz="2300" dirty="0"/>
          </a:p>
          <a:p>
            <a:r>
              <a:rPr lang="en-US" sz="2300" dirty="0" smtClean="0"/>
              <a:t>1in 5 Americans with a Mental Illness</a:t>
            </a:r>
          </a:p>
          <a:p>
            <a:r>
              <a:rPr lang="en-US" sz="2300" dirty="0" smtClean="0"/>
              <a:t>National Alliance on Mental Illness (NAMI)</a:t>
            </a:r>
          </a:p>
          <a:p>
            <a:r>
              <a:rPr lang="en-US" sz="2300" dirty="0" smtClean="0"/>
              <a:t>National Institute of Mental Health (NIMH)</a:t>
            </a:r>
          </a:p>
          <a:p>
            <a:r>
              <a:rPr lang="en-US" sz="2300" dirty="0" smtClean="0"/>
              <a:t>Substance Abuse and Mental Health Services Administration (SAMHSA)</a:t>
            </a:r>
          </a:p>
          <a:p>
            <a:r>
              <a:rPr lang="en-US" sz="2300" dirty="0" smtClean="0"/>
              <a:t>The </a:t>
            </a:r>
            <a:r>
              <a:rPr lang="en-US" sz="2300" dirty="0"/>
              <a:t>National Counsel for Community Behavioral </a:t>
            </a:r>
            <a:r>
              <a:rPr lang="en-US" sz="2300" dirty="0" smtClean="0"/>
              <a:t>Healthcare</a:t>
            </a:r>
          </a:p>
          <a:p>
            <a:r>
              <a:rPr lang="en-US" sz="2300" dirty="0" smtClean="0"/>
              <a:t>American Psychiatric Nurses Association</a:t>
            </a:r>
          </a:p>
          <a:p>
            <a:r>
              <a:rPr lang="en-US" sz="2300" dirty="0" smtClean="0"/>
              <a:t>Politicians- Federal, State &amp; Local</a:t>
            </a:r>
          </a:p>
          <a:p>
            <a:r>
              <a:rPr lang="en-US" sz="2300" dirty="0" smtClean="0"/>
              <a:t>Current Legislation reflects the recommendations of the Mental Health Advocacy Groups</a:t>
            </a:r>
          </a:p>
          <a:p>
            <a:r>
              <a:rPr lang="en-US" sz="2300" dirty="0" smtClean="0"/>
              <a:t>Insurance Companies</a:t>
            </a:r>
            <a:endParaRPr lang="en-US" dirty="0"/>
          </a:p>
        </p:txBody>
      </p:sp>
      <p:sp>
        <p:nvSpPr>
          <p:cNvPr id="3" name="Text Placeholder 2"/>
          <p:cNvSpPr>
            <a:spLocks noGrp="1"/>
          </p:cNvSpPr>
          <p:nvPr>
            <p:ph type="body" sz="quarter" idx="3"/>
          </p:nvPr>
        </p:nvSpPr>
        <p:spPr>
          <a:xfrm>
            <a:off x="4645025" y="1076137"/>
            <a:ext cx="4041775" cy="639762"/>
          </a:xfrm>
        </p:spPr>
        <p:txBody>
          <a:bodyPr/>
          <a:lstStyle/>
          <a:p>
            <a:r>
              <a:rPr lang="en-US" dirty="0" smtClean="0"/>
              <a:t>Position</a:t>
            </a:r>
            <a:endParaRPr lang="en-US" dirty="0"/>
          </a:p>
        </p:txBody>
      </p:sp>
      <p:sp>
        <p:nvSpPr>
          <p:cNvPr id="8" name="Content Placeholder 7"/>
          <p:cNvSpPr>
            <a:spLocks noGrp="1"/>
          </p:cNvSpPr>
          <p:nvPr>
            <p:ph sz="quarter" idx="4"/>
          </p:nvPr>
        </p:nvSpPr>
        <p:spPr>
          <a:xfrm>
            <a:off x="4645025" y="1715899"/>
            <a:ext cx="4041775" cy="4410264"/>
          </a:xfrm>
        </p:spPr>
        <p:txBody>
          <a:bodyPr>
            <a:normAutofit fontScale="85000" lnSpcReduction="10000"/>
          </a:bodyPr>
          <a:lstStyle/>
          <a:p>
            <a:r>
              <a:rPr lang="en-US" dirty="0"/>
              <a:t>M</a:t>
            </a:r>
            <a:r>
              <a:rPr lang="en-US" dirty="0" smtClean="0"/>
              <a:t>ost individuals agree that something needs to be done about the Mental Health Care System. </a:t>
            </a:r>
          </a:p>
          <a:p>
            <a:r>
              <a:rPr lang="en-US" dirty="0" smtClean="0"/>
              <a:t>Many Politicians who historically have not backed Mental Health Care are now in support of it. </a:t>
            </a:r>
          </a:p>
          <a:p>
            <a:r>
              <a:rPr lang="en-US" dirty="0" smtClean="0"/>
              <a:t>More and More Representatives and Senators are signing on to co-sponsor the Mental Health Legislation</a:t>
            </a:r>
          </a:p>
          <a:p>
            <a:r>
              <a:rPr lang="en-US" dirty="0" smtClean="0"/>
              <a:t>The debate includes:</a:t>
            </a:r>
          </a:p>
          <a:p>
            <a:pPr lvl="1"/>
            <a:r>
              <a:rPr lang="en-US" dirty="0" smtClean="0"/>
              <a:t>What is the best way to fix the system</a:t>
            </a:r>
          </a:p>
          <a:p>
            <a:pPr lvl="1"/>
            <a:r>
              <a:rPr lang="en-US" dirty="0" smtClean="0"/>
              <a:t>What investments can we afford to make</a:t>
            </a:r>
          </a:p>
          <a:p>
            <a:pPr lvl="1"/>
            <a:r>
              <a:rPr lang="en-US" dirty="0" smtClean="0"/>
              <a:t>What should be publically funded and what should be privately funded</a:t>
            </a:r>
            <a:endParaRPr lang="en-US" dirty="0"/>
          </a:p>
        </p:txBody>
      </p:sp>
    </p:spTree>
    <p:extLst>
      <p:ext uri="{BB962C8B-B14F-4D97-AF65-F5344CB8AC3E}">
        <p14:creationId xmlns:p14="http://schemas.microsoft.com/office/powerpoint/2010/main" val="4043397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lpme.jpg"/>
          <p:cNvPicPr>
            <a:picLocks noChangeAspect="1"/>
          </p:cNvPicPr>
          <p:nvPr/>
        </p:nvPicPr>
        <p:blipFill>
          <a:blip r:embed="rId2">
            <a:alphaModFix amt="31000"/>
            <a:extLst>
              <a:ext uri="{28A0092B-C50C-407E-A947-70E740481C1C}">
                <a14:useLocalDpi xmlns:a14="http://schemas.microsoft.com/office/drawing/2010/main" val="0"/>
              </a:ext>
            </a:extLst>
          </a:blip>
          <a:stretch>
            <a:fillRect/>
          </a:stretch>
        </p:blipFill>
        <p:spPr>
          <a:xfrm>
            <a:off x="5194300" y="2646041"/>
            <a:ext cx="3492500" cy="2324100"/>
          </a:xfrm>
          <a:prstGeom prst="rect">
            <a:avLst/>
          </a:prstGeom>
        </p:spPr>
      </p:pic>
      <p:sp>
        <p:nvSpPr>
          <p:cNvPr id="2" name="Title 1"/>
          <p:cNvSpPr>
            <a:spLocks noGrp="1"/>
          </p:cNvSpPr>
          <p:nvPr>
            <p:ph type="title"/>
          </p:nvPr>
        </p:nvSpPr>
        <p:spPr/>
        <p:txBody>
          <a:bodyPr/>
          <a:lstStyle/>
          <a:p>
            <a:r>
              <a:rPr lang="en-US" dirty="0" smtClean="0"/>
              <a:t>Mental Health Care Issues</a:t>
            </a:r>
            <a:endParaRPr lang="en-US" dirty="0"/>
          </a:p>
        </p:txBody>
      </p:sp>
      <p:sp>
        <p:nvSpPr>
          <p:cNvPr id="3" name="Content Placeholder 2"/>
          <p:cNvSpPr>
            <a:spLocks noGrp="1"/>
          </p:cNvSpPr>
          <p:nvPr>
            <p:ph idx="1"/>
          </p:nvPr>
        </p:nvSpPr>
        <p:spPr>
          <a:xfrm>
            <a:off x="211724" y="2050893"/>
            <a:ext cx="5903391" cy="4698866"/>
          </a:xfrm>
        </p:spPr>
        <p:txBody>
          <a:bodyPr>
            <a:normAutofit/>
          </a:bodyPr>
          <a:lstStyle/>
          <a:p>
            <a:r>
              <a:rPr lang="en-US" dirty="0" smtClean="0"/>
              <a:t>During the </a:t>
            </a:r>
            <a:r>
              <a:rPr lang="en-US" dirty="0"/>
              <a:t>l</a:t>
            </a:r>
            <a:r>
              <a:rPr lang="en-US" dirty="0" smtClean="0"/>
              <a:t>ast several years, a number of tragedies have brought the issue of Mental Health Care (MHC) and Treatment to the forefront of issues facing our society.  </a:t>
            </a:r>
          </a:p>
          <a:p>
            <a:r>
              <a:rPr lang="en-US" dirty="0" smtClean="0"/>
              <a:t>Due to these tragedies, there has been an increase in discussion and legislation regarding how to better address MHC in the US so as to prevent further tragedies from happening. </a:t>
            </a:r>
          </a:p>
        </p:txBody>
      </p:sp>
    </p:spTree>
    <p:extLst>
      <p:ext uri="{BB962C8B-B14F-4D97-AF65-F5344CB8AC3E}">
        <p14:creationId xmlns:p14="http://schemas.microsoft.com/office/powerpoint/2010/main" val="39763319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Text Placeholder 2"/>
          <p:cNvSpPr>
            <a:spLocks noGrp="1"/>
          </p:cNvSpPr>
          <p:nvPr>
            <p:ph type="body" idx="1"/>
          </p:nvPr>
        </p:nvSpPr>
        <p:spPr>
          <a:xfrm>
            <a:off x="632301" y="1708991"/>
            <a:ext cx="3566160" cy="556690"/>
          </a:xfrm>
        </p:spPr>
        <p:txBody>
          <a:bodyPr/>
          <a:lstStyle/>
          <a:p>
            <a:r>
              <a:rPr lang="en-US" dirty="0" smtClean="0"/>
              <a:t>Resources</a:t>
            </a:r>
            <a:endParaRPr lang="en-US" dirty="0"/>
          </a:p>
        </p:txBody>
      </p:sp>
      <p:sp>
        <p:nvSpPr>
          <p:cNvPr id="4" name="Content Placeholder 3"/>
          <p:cNvSpPr>
            <a:spLocks noGrp="1"/>
          </p:cNvSpPr>
          <p:nvPr>
            <p:ph sz="half" idx="2"/>
          </p:nvPr>
        </p:nvSpPr>
        <p:spPr>
          <a:xfrm>
            <a:off x="632301" y="2184400"/>
            <a:ext cx="3566160" cy="4246880"/>
          </a:xfrm>
        </p:spPr>
        <p:txBody>
          <a:bodyPr>
            <a:normAutofit/>
          </a:bodyPr>
          <a:lstStyle/>
          <a:p>
            <a:r>
              <a:rPr lang="en-US" dirty="0" smtClean="0"/>
              <a:t>Medicaid/Medicare Funds </a:t>
            </a:r>
          </a:p>
          <a:p>
            <a:r>
              <a:rPr lang="en-US" dirty="0" smtClean="0"/>
              <a:t>Federal Funds</a:t>
            </a:r>
          </a:p>
          <a:p>
            <a:r>
              <a:rPr lang="en-US" dirty="0" smtClean="0"/>
              <a:t>State General Funds</a:t>
            </a:r>
          </a:p>
          <a:p>
            <a:pPr marL="285750" indent="-285750"/>
            <a:r>
              <a:rPr lang="en-US" dirty="0" smtClean="0"/>
              <a:t>Mental Health Advocacy Groups</a:t>
            </a:r>
          </a:p>
          <a:p>
            <a:pPr marL="522288" lvl="1" indent="-285750"/>
            <a:r>
              <a:rPr lang="en-US" dirty="0" smtClean="0"/>
              <a:t>Expert Knowledge</a:t>
            </a:r>
          </a:p>
          <a:p>
            <a:pPr marL="522288" lvl="1" indent="-285750"/>
            <a:r>
              <a:rPr lang="en-US" dirty="0"/>
              <a:t>P.A.C. Funds</a:t>
            </a:r>
          </a:p>
          <a:p>
            <a:pPr marL="522288" lvl="1" indent="-285750"/>
            <a:r>
              <a:rPr lang="en-US" dirty="0" smtClean="0"/>
              <a:t>High Membership </a:t>
            </a:r>
            <a:r>
              <a:rPr lang="en-US" dirty="0"/>
              <a:t>R</a:t>
            </a:r>
            <a:r>
              <a:rPr lang="en-US" dirty="0" smtClean="0"/>
              <a:t>ates</a:t>
            </a:r>
          </a:p>
          <a:p>
            <a:pPr marL="522288" lvl="1" indent="-285750"/>
            <a:endParaRPr lang="en-US" dirty="0" smtClean="0"/>
          </a:p>
          <a:p>
            <a:pPr marL="522288" lvl="1" indent="-285750"/>
            <a:endParaRPr lang="en-US" dirty="0"/>
          </a:p>
        </p:txBody>
      </p:sp>
      <p:sp>
        <p:nvSpPr>
          <p:cNvPr id="5" name="Text Placeholder 4"/>
          <p:cNvSpPr>
            <a:spLocks noGrp="1"/>
          </p:cNvSpPr>
          <p:nvPr>
            <p:ph type="body" sz="quarter" idx="3"/>
          </p:nvPr>
        </p:nvSpPr>
        <p:spPr/>
        <p:txBody>
          <a:bodyPr>
            <a:normAutofit fontScale="92500" lnSpcReduction="10000"/>
          </a:bodyPr>
          <a:lstStyle/>
          <a:p>
            <a:r>
              <a:rPr lang="en-US" dirty="0" smtClean="0"/>
              <a:t>Role in Government Action</a:t>
            </a:r>
            <a:endParaRPr lang="en-US" dirty="0"/>
          </a:p>
        </p:txBody>
      </p:sp>
      <p:sp>
        <p:nvSpPr>
          <p:cNvPr id="6" name="Content Placeholder 5"/>
          <p:cNvSpPr>
            <a:spLocks noGrp="1"/>
          </p:cNvSpPr>
          <p:nvPr>
            <p:ph sz="quarter" idx="4"/>
          </p:nvPr>
        </p:nvSpPr>
        <p:spPr>
          <a:xfrm>
            <a:off x="4945539" y="2541494"/>
            <a:ext cx="3566160" cy="3889786"/>
          </a:xfrm>
        </p:spPr>
        <p:txBody>
          <a:bodyPr>
            <a:normAutofit fontScale="70000" lnSpcReduction="20000"/>
          </a:bodyPr>
          <a:lstStyle/>
          <a:p>
            <a:r>
              <a:rPr lang="en-US" dirty="0" smtClean="0"/>
              <a:t>Revision of Medicaid &amp; Medicare Expenditures &amp; Reimbursement Regulations.</a:t>
            </a:r>
          </a:p>
          <a:p>
            <a:r>
              <a:rPr lang="en-US" dirty="0" smtClean="0"/>
              <a:t>Increasing Block Grants funds which in turn provide State General funds. </a:t>
            </a:r>
          </a:p>
          <a:p>
            <a:r>
              <a:rPr lang="en-US" dirty="0" smtClean="0"/>
              <a:t>Investing in Infrastructure and Technology to increase communication between providers.</a:t>
            </a:r>
          </a:p>
          <a:p>
            <a:r>
              <a:rPr lang="en-US" dirty="0" smtClean="0"/>
              <a:t>Investing in Research to better understand Mental Health Conditions &amp; develop additional Evidence Based Treatment. </a:t>
            </a:r>
          </a:p>
          <a:p>
            <a:r>
              <a:rPr lang="en-US" dirty="0" smtClean="0"/>
              <a:t>Parity legislation mandates mental health services be treated as medical service, still awaiting definition of Parity from Government. </a:t>
            </a:r>
            <a:endParaRPr lang="en-US" dirty="0"/>
          </a:p>
        </p:txBody>
      </p:sp>
    </p:spTree>
    <p:extLst>
      <p:ext uri="{BB962C8B-B14F-4D97-AF65-F5344CB8AC3E}">
        <p14:creationId xmlns:p14="http://schemas.microsoft.com/office/powerpoint/2010/main" val="2109748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Development Models Used </a:t>
            </a:r>
            <a:endParaRPr lang="en-US" dirty="0"/>
          </a:p>
        </p:txBody>
      </p:sp>
      <p:sp>
        <p:nvSpPr>
          <p:cNvPr id="6" name="Content Placeholder 5"/>
          <p:cNvSpPr>
            <a:spLocks noGrp="1"/>
          </p:cNvSpPr>
          <p:nvPr>
            <p:ph sz="half" idx="1"/>
          </p:nvPr>
        </p:nvSpPr>
        <p:spPr/>
        <p:txBody>
          <a:bodyPr>
            <a:normAutofit/>
          </a:bodyPr>
          <a:lstStyle/>
          <a:p>
            <a:r>
              <a:rPr lang="en-US" dirty="0" err="1" smtClean="0"/>
              <a:t>Incrementalism</a:t>
            </a:r>
            <a:endParaRPr lang="en-US" dirty="0" smtClean="0"/>
          </a:p>
          <a:p>
            <a:pPr lvl="1"/>
            <a:r>
              <a:rPr lang="en-US" dirty="0"/>
              <a:t>Public Policy is changed over time by small acts of legislation</a:t>
            </a:r>
          </a:p>
          <a:p>
            <a:pPr lvl="1"/>
            <a:r>
              <a:rPr lang="en-US" dirty="0" smtClean="0">
                <a:solidFill>
                  <a:schemeClr val="tx1"/>
                </a:solidFill>
              </a:rPr>
              <a:t>Has been used historically to modify Mental Health Care</a:t>
            </a:r>
          </a:p>
          <a:p>
            <a:pPr lvl="1"/>
            <a:r>
              <a:rPr lang="en-US" dirty="0" smtClean="0">
                <a:solidFill>
                  <a:schemeClr val="tx1"/>
                </a:solidFill>
              </a:rPr>
              <a:t>Was used in 2008</a:t>
            </a:r>
          </a:p>
        </p:txBody>
      </p:sp>
      <p:sp>
        <p:nvSpPr>
          <p:cNvPr id="8" name="Content Placeholder 7"/>
          <p:cNvSpPr>
            <a:spLocks noGrp="1"/>
          </p:cNvSpPr>
          <p:nvPr>
            <p:ph sz="half" idx="2"/>
          </p:nvPr>
        </p:nvSpPr>
        <p:spPr/>
        <p:txBody>
          <a:bodyPr>
            <a:normAutofit/>
          </a:bodyPr>
          <a:lstStyle/>
          <a:p>
            <a:r>
              <a:rPr lang="en-US" dirty="0" smtClean="0"/>
              <a:t>Bounded Rationalism</a:t>
            </a:r>
          </a:p>
          <a:p>
            <a:pPr lvl="1"/>
            <a:r>
              <a:rPr lang="en-US" dirty="0" smtClean="0"/>
              <a:t>Requires </a:t>
            </a:r>
            <a:r>
              <a:rPr lang="en-US" dirty="0"/>
              <a:t>input from experts, advocacy groups and policy maker to develop new legislation </a:t>
            </a:r>
          </a:p>
          <a:p>
            <a:pPr lvl="1"/>
            <a:r>
              <a:rPr lang="en-US" dirty="0"/>
              <a:t>Has been used for large changes in Mental Health Care</a:t>
            </a:r>
          </a:p>
          <a:p>
            <a:pPr lvl="1"/>
            <a:r>
              <a:rPr lang="en-US" dirty="0"/>
              <a:t>Currently being </a:t>
            </a:r>
            <a:r>
              <a:rPr lang="en-US" dirty="0" smtClean="0"/>
              <a:t>used</a:t>
            </a:r>
          </a:p>
          <a:p>
            <a:pPr lvl="1"/>
            <a:r>
              <a:rPr lang="en-US" dirty="0" smtClean="0"/>
              <a:t>Final legislation will be compromise between what is best and what can pass.</a:t>
            </a:r>
            <a:endParaRPr lang="en-US" dirty="0"/>
          </a:p>
          <a:p>
            <a:pPr marL="0" indent="0">
              <a:buNone/>
            </a:pPr>
            <a:endParaRPr lang="en-US" dirty="0"/>
          </a:p>
        </p:txBody>
      </p:sp>
    </p:spTree>
    <p:extLst>
      <p:ext uri="{BB962C8B-B14F-4D97-AF65-F5344CB8AC3E}">
        <p14:creationId xmlns:p14="http://schemas.microsoft.com/office/powerpoint/2010/main" val="26226854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can Nurse’s Do?</a:t>
            </a:r>
            <a:endParaRPr lang="en-US" dirty="0"/>
          </a:p>
        </p:txBody>
      </p:sp>
      <p:sp>
        <p:nvSpPr>
          <p:cNvPr id="5" name="Text Placeholder 4"/>
          <p:cNvSpPr>
            <a:spLocks noGrp="1"/>
          </p:cNvSpPr>
          <p:nvPr>
            <p:ph type="body" idx="1"/>
          </p:nvPr>
        </p:nvSpPr>
        <p:spPr>
          <a:xfrm>
            <a:off x="632301" y="1708991"/>
            <a:ext cx="3566160" cy="581348"/>
          </a:xfrm>
        </p:spPr>
        <p:txBody>
          <a:bodyPr/>
          <a:lstStyle/>
          <a:p>
            <a:r>
              <a:rPr lang="en-US" dirty="0" smtClean="0"/>
              <a:t>Influencing Policy</a:t>
            </a:r>
            <a:endParaRPr lang="en-US" dirty="0"/>
          </a:p>
        </p:txBody>
      </p:sp>
      <p:sp>
        <p:nvSpPr>
          <p:cNvPr id="6" name="Content Placeholder 5"/>
          <p:cNvSpPr>
            <a:spLocks noGrp="1"/>
          </p:cNvSpPr>
          <p:nvPr>
            <p:ph sz="half" idx="2"/>
          </p:nvPr>
        </p:nvSpPr>
        <p:spPr>
          <a:xfrm>
            <a:off x="457200" y="2290339"/>
            <a:ext cx="4040188" cy="4309998"/>
          </a:xfrm>
        </p:spPr>
        <p:txBody>
          <a:bodyPr>
            <a:normAutofit fontScale="92500" lnSpcReduction="10000"/>
          </a:bodyPr>
          <a:lstStyle/>
          <a:p>
            <a:r>
              <a:rPr lang="en-US" dirty="0" smtClean="0"/>
              <a:t>Health care professionals (HCP) could join advocacy groups to promote agenda. </a:t>
            </a:r>
          </a:p>
          <a:p>
            <a:r>
              <a:rPr lang="en-US" dirty="0" smtClean="0"/>
              <a:t>HCP could request additional training about mental health conditions and interventions.</a:t>
            </a:r>
          </a:p>
          <a:p>
            <a:r>
              <a:rPr lang="en-US" dirty="0" smtClean="0"/>
              <a:t>HCP could write Representatives and Senators and request support for mental health funding and legislation.</a:t>
            </a:r>
          </a:p>
          <a:p>
            <a:r>
              <a:rPr lang="en-US" dirty="0" smtClean="0"/>
              <a:t>HCP can share their stories about mental illness and how it has effected them.</a:t>
            </a:r>
            <a:endParaRPr lang="en-US" dirty="0"/>
          </a:p>
        </p:txBody>
      </p:sp>
      <p:sp>
        <p:nvSpPr>
          <p:cNvPr id="7" name="Text Placeholder 6"/>
          <p:cNvSpPr>
            <a:spLocks noGrp="1"/>
          </p:cNvSpPr>
          <p:nvPr>
            <p:ph type="body" sz="quarter" idx="3"/>
          </p:nvPr>
        </p:nvSpPr>
        <p:spPr>
          <a:xfrm>
            <a:off x="4945539" y="1708990"/>
            <a:ext cx="3566160" cy="581349"/>
          </a:xfrm>
        </p:spPr>
        <p:txBody>
          <a:bodyPr/>
          <a:lstStyle/>
          <a:p>
            <a:r>
              <a:rPr lang="en-US" dirty="0" smtClean="0"/>
              <a:t>Implications</a:t>
            </a:r>
            <a:endParaRPr lang="en-US" dirty="0"/>
          </a:p>
        </p:txBody>
      </p:sp>
      <p:sp>
        <p:nvSpPr>
          <p:cNvPr id="8" name="Content Placeholder 7"/>
          <p:cNvSpPr>
            <a:spLocks noGrp="1"/>
          </p:cNvSpPr>
          <p:nvPr>
            <p:ph sz="quarter" idx="4"/>
          </p:nvPr>
        </p:nvSpPr>
        <p:spPr>
          <a:xfrm>
            <a:off x="4645025" y="2290339"/>
            <a:ext cx="4041775" cy="4153839"/>
          </a:xfrm>
        </p:spPr>
        <p:txBody>
          <a:bodyPr>
            <a:normAutofit fontScale="92500" lnSpcReduction="10000"/>
          </a:bodyPr>
          <a:lstStyle/>
          <a:p>
            <a:r>
              <a:rPr lang="en-US" dirty="0" smtClean="0"/>
              <a:t>Nurses are afforded a great deal of trust in this society, what we say means a lot. Let’s use that to improve Mental Health Care.</a:t>
            </a:r>
          </a:p>
          <a:p>
            <a:r>
              <a:rPr lang="en-US" dirty="0" smtClean="0"/>
              <a:t>Every nurse has a story about a mental health patient. Reflect. Was there a need that did not get met?</a:t>
            </a:r>
          </a:p>
          <a:p>
            <a:r>
              <a:rPr lang="en-US" dirty="0" smtClean="0"/>
              <a:t>Appropriate identification, referrals and treatment are needed to care for mental health conditions.  Educate yourself about local resources available.</a:t>
            </a:r>
          </a:p>
          <a:p>
            <a:endParaRPr lang="en-US" dirty="0" smtClean="0"/>
          </a:p>
          <a:p>
            <a:endParaRPr lang="en-US" dirty="0"/>
          </a:p>
        </p:txBody>
      </p:sp>
    </p:spTree>
    <p:extLst>
      <p:ext uri="{BB962C8B-B14F-4D97-AF65-F5344CB8AC3E}">
        <p14:creationId xmlns:p14="http://schemas.microsoft.com/office/powerpoint/2010/main" val="29316465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Summary</a:t>
            </a:r>
            <a:endParaRPr lang="en-US"/>
          </a:p>
        </p:txBody>
      </p:sp>
      <p:sp>
        <p:nvSpPr>
          <p:cNvPr id="6" name="Content Placeholder 5"/>
          <p:cNvSpPr>
            <a:spLocks noGrp="1"/>
          </p:cNvSpPr>
          <p:nvPr>
            <p:ph idx="1"/>
          </p:nvPr>
        </p:nvSpPr>
        <p:spPr>
          <a:xfrm>
            <a:off x="764704" y="1747782"/>
            <a:ext cx="7769924" cy="4601585"/>
          </a:xfrm>
        </p:spPr>
        <p:txBody>
          <a:bodyPr>
            <a:normAutofit fontScale="77500" lnSpcReduction="20000"/>
          </a:bodyPr>
          <a:lstStyle/>
          <a:p>
            <a:r>
              <a:rPr lang="en-US" dirty="0" smtClean="0"/>
              <a:t>Mental Health Care in the United States is fair at best.</a:t>
            </a:r>
          </a:p>
          <a:p>
            <a:r>
              <a:rPr lang="en-US" dirty="0" smtClean="0"/>
              <a:t>Increased funding to support Mental Health is needed</a:t>
            </a:r>
          </a:p>
          <a:p>
            <a:r>
              <a:rPr lang="en-US" dirty="0" smtClean="0"/>
              <a:t>Difficulty accessing Mental Health Care leaves individuals, families and society vulnerable to unpredictable behavior</a:t>
            </a:r>
          </a:p>
          <a:p>
            <a:r>
              <a:rPr lang="en-US" dirty="0" smtClean="0"/>
              <a:t>Experts have weighted in and have made several suggestions for improving mental health care in the U.S.</a:t>
            </a:r>
          </a:p>
          <a:p>
            <a:r>
              <a:rPr lang="en-US" dirty="0" smtClean="0"/>
              <a:t>Integrating Primary and Mental Health Care can decrease cost and provided better outcomes for individuals with mental </a:t>
            </a:r>
            <a:r>
              <a:rPr lang="en-US" dirty="0"/>
              <a:t>h</a:t>
            </a:r>
            <a:r>
              <a:rPr lang="en-US" dirty="0" smtClean="0"/>
              <a:t>ealth conditions</a:t>
            </a:r>
          </a:p>
          <a:p>
            <a:r>
              <a:rPr lang="en-US" dirty="0" smtClean="0"/>
              <a:t>Currently there is a focus within Congress to improve mental health care and pass effective legislation</a:t>
            </a:r>
          </a:p>
          <a:p>
            <a:r>
              <a:rPr lang="en-US" dirty="0" smtClean="0"/>
              <a:t>Nurses can use their personal and professional experience with mental health conditions to influence policy</a:t>
            </a:r>
            <a:endParaRPr lang="en-US" dirty="0"/>
          </a:p>
        </p:txBody>
      </p:sp>
    </p:spTree>
    <p:extLst>
      <p:ext uri="{BB962C8B-B14F-4D97-AF65-F5344CB8AC3E}">
        <p14:creationId xmlns:p14="http://schemas.microsoft.com/office/powerpoint/2010/main" val="1563204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4" name="Content Placeholder 3"/>
          <p:cNvSpPr>
            <a:spLocks noGrp="1"/>
          </p:cNvSpPr>
          <p:nvPr>
            <p:ph idx="1"/>
          </p:nvPr>
        </p:nvSpPr>
        <p:spPr>
          <a:xfrm>
            <a:off x="900112" y="1731780"/>
            <a:ext cx="7345363" cy="4861135"/>
          </a:xfrm>
        </p:spPr>
        <p:txBody>
          <a:bodyPr>
            <a:normAutofit fontScale="47500" lnSpcReduction="20000"/>
          </a:bodyPr>
          <a:lstStyle/>
          <a:p>
            <a:pPr marL="0" indent="0">
              <a:buNone/>
            </a:pPr>
            <a:r>
              <a:rPr lang="en-US" dirty="0" err="1" smtClean="0"/>
              <a:t>Govtrack</a:t>
            </a:r>
            <a:r>
              <a:rPr lang="en-US" dirty="0"/>
              <a:t>. (2013, February 8). Excellence in mental health act (s.264). </a:t>
            </a:r>
            <a:r>
              <a:rPr lang="en-US" dirty="0" smtClean="0"/>
              <a:t>Retrieved </a:t>
            </a:r>
            <a:r>
              <a:rPr lang="en-US" dirty="0"/>
              <a:t>April 18, 2013. </a:t>
            </a:r>
            <a:r>
              <a:rPr lang="en-US" dirty="0" smtClean="0"/>
              <a:t>Retrieved </a:t>
            </a:r>
            <a:r>
              <a:rPr lang="en-US" dirty="0"/>
              <a:t>from </a:t>
            </a:r>
            <a:r>
              <a:rPr lang="en-US" dirty="0" smtClean="0">
                <a:hlinkClick r:id="rId2"/>
              </a:rPr>
              <a:t>http</a:t>
            </a:r>
            <a:r>
              <a:rPr lang="en-US" dirty="0">
                <a:hlinkClick r:id="rId2"/>
              </a:rPr>
              <a:t>://</a:t>
            </a:r>
            <a:r>
              <a:rPr lang="en-US" dirty="0" err="1">
                <a:hlinkClick r:id="rId2"/>
              </a:rPr>
              <a:t>www.govtrack.us</a:t>
            </a:r>
            <a:r>
              <a:rPr lang="en-US" dirty="0">
                <a:hlinkClick r:id="rId2"/>
              </a:rPr>
              <a:t>/congress/bills/113/s264</a:t>
            </a:r>
            <a:endParaRPr lang="en-US" dirty="0"/>
          </a:p>
          <a:p>
            <a:pPr marL="0" indent="0">
              <a:buNone/>
            </a:pPr>
            <a:r>
              <a:rPr lang="en-US" dirty="0" err="1"/>
              <a:t>Govtrack</a:t>
            </a:r>
            <a:r>
              <a:rPr lang="en-US" dirty="0"/>
              <a:t>. (2013, April 10). Mental health awareness and improvement act of 2013 (S.689). Retrieved April 18,2013. </a:t>
            </a:r>
            <a:r>
              <a:rPr lang="en-US" dirty="0" smtClean="0"/>
              <a:t>Retrieved </a:t>
            </a:r>
            <a:r>
              <a:rPr lang="en-US" dirty="0"/>
              <a:t>from </a:t>
            </a:r>
            <a:r>
              <a:rPr lang="en-US" dirty="0">
                <a:hlinkClick r:id="rId3"/>
              </a:rPr>
              <a:t>http://</a:t>
            </a:r>
            <a:r>
              <a:rPr lang="en-US" dirty="0" err="1">
                <a:hlinkClick r:id="rId3"/>
              </a:rPr>
              <a:t>www.govtrack.us</a:t>
            </a:r>
            <a:r>
              <a:rPr lang="en-US" dirty="0">
                <a:hlinkClick r:id="rId3"/>
              </a:rPr>
              <a:t>/congress/bills/113/s689</a:t>
            </a:r>
            <a:endParaRPr lang="en-US" dirty="0"/>
          </a:p>
          <a:p>
            <a:pPr marL="0" indent="0">
              <a:buNone/>
            </a:pPr>
            <a:r>
              <a:rPr lang="en-US" dirty="0" err="1"/>
              <a:t>Jorm</a:t>
            </a:r>
            <a:r>
              <a:rPr lang="en-US" dirty="0"/>
              <a:t>, </a:t>
            </a:r>
            <a:r>
              <a:rPr lang="en-US" dirty="0" err="1"/>
              <a:t>A.F.,Kitchener</a:t>
            </a:r>
            <a:r>
              <a:rPr lang="en-US" dirty="0"/>
              <a:t>, B.A., Sawyer, M.G., Scales, H., </a:t>
            </a:r>
            <a:r>
              <a:rPr lang="en-US" dirty="0" err="1"/>
              <a:t>Cvetkovski</a:t>
            </a:r>
            <a:r>
              <a:rPr lang="en-US" dirty="0"/>
              <a:t>, S. (2010). Mental health first aid training for high school teachers: a cluster randomized trial. </a:t>
            </a:r>
            <a:r>
              <a:rPr lang="en-US" i="1" dirty="0" err="1"/>
              <a:t>BioMed</a:t>
            </a:r>
            <a:r>
              <a:rPr lang="en-US" i="1" dirty="0"/>
              <a:t> Central Psychiatry. 10, 51. </a:t>
            </a:r>
            <a:r>
              <a:rPr lang="en-US" dirty="0"/>
              <a:t>doi:10.1186/1471-244x-10-51.</a:t>
            </a:r>
          </a:p>
          <a:p>
            <a:pPr marL="0" indent="0">
              <a:buNone/>
            </a:pPr>
            <a:r>
              <a:rPr lang="en-US" dirty="0"/>
              <a:t>Kelly, C.M., </a:t>
            </a:r>
            <a:r>
              <a:rPr lang="en-US" dirty="0" err="1"/>
              <a:t>Mithen</a:t>
            </a:r>
            <a:r>
              <a:rPr lang="en-US" dirty="0"/>
              <a:t>, J.M., Fischer, J.A., Kitchener, B.A., </a:t>
            </a:r>
            <a:r>
              <a:rPr lang="en-US" dirty="0" err="1"/>
              <a:t>Jorm</a:t>
            </a:r>
            <a:r>
              <a:rPr lang="en-US" dirty="0"/>
              <a:t>, A.F., Lowe, A., </a:t>
            </a:r>
            <a:r>
              <a:rPr lang="en-US" dirty="0" err="1"/>
              <a:t>Scalan</a:t>
            </a:r>
            <a:r>
              <a:rPr lang="en-US" dirty="0"/>
              <a:t>, C. (2011). Youth mental health first aid: a description of the program and an initial evaluation.  </a:t>
            </a:r>
            <a:r>
              <a:rPr lang="en-US" i="1" dirty="0"/>
              <a:t>International Journal of Mental Health Systems. 5 (1), 4. </a:t>
            </a:r>
            <a:r>
              <a:rPr lang="en-US" dirty="0"/>
              <a:t>doi:10.1186/1752-4458-5-4.</a:t>
            </a:r>
          </a:p>
          <a:p>
            <a:pPr marL="0" indent="0">
              <a:buNone/>
            </a:pPr>
            <a:r>
              <a:rPr lang="en-US" dirty="0"/>
              <a:t>Mental Health First Aid website. (</a:t>
            </a:r>
            <a:r>
              <a:rPr lang="en-US" dirty="0" err="1"/>
              <a:t>n.d.</a:t>
            </a:r>
            <a:r>
              <a:rPr lang="en-US" dirty="0"/>
              <a:t>). </a:t>
            </a:r>
            <a:r>
              <a:rPr lang="en-US" dirty="0">
                <a:hlinkClick r:id="rId4"/>
              </a:rPr>
              <a:t>http://www.mentalhealthfirstaid.org/cs/program_overview/</a:t>
            </a:r>
            <a:endParaRPr lang="en-US" dirty="0"/>
          </a:p>
          <a:p>
            <a:pPr marL="0" indent="0">
              <a:buNone/>
            </a:pPr>
            <a:r>
              <a:rPr lang="en-US" dirty="0"/>
              <a:t>Minas, H., </a:t>
            </a:r>
            <a:r>
              <a:rPr lang="en-US" dirty="0" err="1"/>
              <a:t>Colucci</a:t>
            </a:r>
            <a:r>
              <a:rPr lang="en-US" dirty="0"/>
              <a:t>, E., </a:t>
            </a:r>
            <a:r>
              <a:rPr lang="en-US" dirty="0" err="1"/>
              <a:t>Jorm</a:t>
            </a:r>
            <a:r>
              <a:rPr lang="en-US" dirty="0"/>
              <a:t>, A.F. (2009). Evaluation of mental health first aid training with members of the Vietnamese community in Melbourne, Australia. </a:t>
            </a:r>
            <a:r>
              <a:rPr lang="en-US" i="1" dirty="0"/>
              <a:t>International Journal of Mental Health Systems. 3 (1), 19.</a:t>
            </a:r>
            <a:r>
              <a:rPr lang="en-US" dirty="0"/>
              <a:t> doi:10.1186/1752-4458-3-19</a:t>
            </a:r>
            <a:r>
              <a:rPr lang="en-US" dirty="0" smtClean="0"/>
              <a:t>.</a:t>
            </a:r>
          </a:p>
          <a:p>
            <a:pPr marL="0" indent="0">
              <a:buNone/>
            </a:pPr>
            <a:r>
              <a:rPr lang="en-US" dirty="0" smtClean="0"/>
              <a:t>Roy Blunt United States Senator for Missouri., (2013, February 7). Senator Blunt Co-sponsors bipartisan bills to improve screening, treatment for mental illness. Retrieved February 22, 2013. Retrieved </a:t>
            </a:r>
            <a:r>
              <a:rPr lang="en-US" dirty="0" err="1" smtClean="0"/>
              <a:t>from</a:t>
            </a:r>
            <a:r>
              <a:rPr lang="en-US" dirty="0" err="1" smtClean="0">
                <a:hlinkClick r:id="rId5"/>
              </a:rPr>
              <a:t>http</a:t>
            </a:r>
            <a:r>
              <a:rPr lang="en-US" dirty="0" smtClean="0">
                <a:hlinkClick r:id="rId5"/>
              </a:rPr>
              <a:t>://www.blunt.senate.gov/public/index.cfm/news?ID=0fdc5a8f-29c3-4197-a8de-d86e35234a3a</a:t>
            </a:r>
            <a:endParaRPr lang="en-US" dirty="0" smtClean="0"/>
          </a:p>
          <a:p>
            <a:pPr marL="0" indent="0">
              <a:buNone/>
            </a:pPr>
            <a:r>
              <a:rPr lang="en-US" dirty="0"/>
              <a:t>Sebilius, K., (2013, February 4). </a:t>
            </a:r>
            <a:r>
              <a:rPr lang="en-US" dirty="0" err="1"/>
              <a:t>Sebelius</a:t>
            </a:r>
            <a:r>
              <a:rPr lang="en-US" dirty="0"/>
              <a:t>: Bring mental illness out of the shadows. </a:t>
            </a:r>
            <a:r>
              <a:rPr lang="en-US" i="1" dirty="0"/>
              <a:t>USA Today</a:t>
            </a:r>
            <a:r>
              <a:rPr lang="en-US" dirty="0"/>
              <a:t>. Retrieved from </a:t>
            </a:r>
            <a:r>
              <a:rPr lang="en-US" dirty="0">
                <a:hlinkClick r:id="rId6"/>
              </a:rPr>
              <a:t>http://www.usatoday.com/story/opinion/2013/02/04/kathleen-sebelius-on-mental-health-care/1890859/</a:t>
            </a:r>
            <a:endParaRPr lang="en-US" dirty="0"/>
          </a:p>
          <a:p>
            <a:pPr marL="0" indent="0">
              <a:buNone/>
            </a:pPr>
            <a:endParaRPr lang="en-US" dirty="0" smtClean="0"/>
          </a:p>
        </p:txBody>
      </p:sp>
    </p:spTree>
    <p:extLst>
      <p:ext uri="{BB962C8B-B14F-4D97-AF65-F5344CB8AC3E}">
        <p14:creationId xmlns:p14="http://schemas.microsoft.com/office/powerpoint/2010/main" val="41436243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4" name="Content Placeholder 3"/>
          <p:cNvSpPr>
            <a:spLocks noGrp="1"/>
          </p:cNvSpPr>
          <p:nvPr>
            <p:ph idx="1"/>
          </p:nvPr>
        </p:nvSpPr>
        <p:spPr>
          <a:xfrm>
            <a:off x="900112" y="1731780"/>
            <a:ext cx="7345363" cy="4861135"/>
          </a:xfrm>
        </p:spPr>
        <p:txBody>
          <a:bodyPr>
            <a:normAutofit fontScale="47500" lnSpcReduction="20000"/>
          </a:bodyPr>
          <a:lstStyle/>
          <a:p>
            <a:pPr marL="0" indent="0">
              <a:buNone/>
            </a:pPr>
            <a:r>
              <a:rPr lang="en-US" dirty="0" smtClean="0"/>
              <a:t>Substance </a:t>
            </a:r>
            <a:r>
              <a:rPr lang="en-US" dirty="0"/>
              <a:t>Abuse and Mental Health Services Administration</a:t>
            </a:r>
            <a:r>
              <a:rPr lang="en-US" dirty="0" smtClean="0"/>
              <a:t>.(2012) </a:t>
            </a:r>
            <a:r>
              <a:rPr lang="en-US" dirty="0"/>
              <a:t>State-Level Spending on Mental Health Services and Substance Abuse Treatment, 1997-2005. HHS Publication No. (SMA) 12-4672. Rockville, MD: Center for Mental Health Services and Center for Substance Abuse </a:t>
            </a:r>
            <a:r>
              <a:rPr lang="en-US" dirty="0" smtClean="0"/>
              <a:t>Treatment </a:t>
            </a:r>
          </a:p>
          <a:p>
            <a:pPr marL="0" indent="0">
              <a:buNone/>
            </a:pPr>
            <a:r>
              <a:rPr lang="en-US" dirty="0" smtClean="0"/>
              <a:t>Substance </a:t>
            </a:r>
            <a:r>
              <a:rPr lang="en-US" dirty="0"/>
              <a:t>Abuse and Mental Health Services Administration. (2010). </a:t>
            </a:r>
            <a:r>
              <a:rPr lang="en-US" i="1" dirty="0"/>
              <a:t>Results from the 2009 National Survey on Drug Use and Health: Mental Health Findings </a:t>
            </a:r>
            <a:r>
              <a:rPr lang="en-US" dirty="0"/>
              <a:t>(Center for Behavioral Health Statistics and Quality, NSDUH Series H-39, HHS Publication No. SMA 10-4609). Rockville, MD</a:t>
            </a:r>
            <a:r>
              <a:rPr lang="en-US" dirty="0" smtClean="0"/>
              <a:t>.</a:t>
            </a:r>
          </a:p>
          <a:p>
            <a:pPr marL="0" indent="0">
              <a:buNone/>
            </a:pPr>
            <a:r>
              <a:rPr lang="en-US" dirty="0" smtClean="0"/>
              <a:t>The </a:t>
            </a:r>
            <a:r>
              <a:rPr lang="en-US" dirty="0"/>
              <a:t>National Alliance on the Mentally Ill. Grading the states a report on </a:t>
            </a:r>
            <a:r>
              <a:rPr lang="en-US" dirty="0" smtClean="0"/>
              <a:t>America's </a:t>
            </a:r>
            <a:r>
              <a:rPr lang="en-US" dirty="0"/>
              <a:t>health care system for the serious mental illness. </a:t>
            </a:r>
            <a:r>
              <a:rPr lang="en-US" dirty="0">
                <a:hlinkClick r:id="rId2"/>
              </a:rPr>
              <a:t>http://</a:t>
            </a:r>
            <a:r>
              <a:rPr lang="en-US" dirty="0" err="1">
                <a:hlinkClick r:id="rId2"/>
              </a:rPr>
              <a:t>www.nami.org</a:t>
            </a:r>
            <a:r>
              <a:rPr lang="en-US" dirty="0">
                <a:hlinkClick r:id="rId2"/>
              </a:rPr>
              <a:t>/Content/</a:t>
            </a:r>
            <a:r>
              <a:rPr lang="en-US" dirty="0" err="1">
                <a:hlinkClick r:id="rId2"/>
              </a:rPr>
              <a:t>NavigationMenu</a:t>
            </a:r>
            <a:r>
              <a:rPr lang="en-US" dirty="0">
                <a:hlinkClick r:id="rId2"/>
              </a:rPr>
              <a:t>/</a:t>
            </a:r>
            <a:r>
              <a:rPr lang="en-US" dirty="0" err="1">
                <a:hlinkClick r:id="rId2"/>
              </a:rPr>
              <a:t>Grading_the_States</a:t>
            </a:r>
            <a:r>
              <a:rPr lang="en-US" dirty="0">
                <a:hlinkClick r:id="rId2"/>
              </a:rPr>
              <a:t>/</a:t>
            </a:r>
            <a:r>
              <a:rPr lang="en-US" dirty="0" err="1">
                <a:hlinkClick r:id="rId2"/>
              </a:rPr>
              <a:t>Full_Report</a:t>
            </a:r>
            <a:r>
              <a:rPr lang="en-US" dirty="0">
                <a:hlinkClick r:id="rId2"/>
              </a:rPr>
              <a:t>/GTS06_final.pdf </a:t>
            </a:r>
            <a:endParaRPr lang="en-US" dirty="0"/>
          </a:p>
          <a:p>
            <a:pPr marL="0" indent="0">
              <a:buNone/>
            </a:pPr>
            <a:r>
              <a:rPr lang="en-US" dirty="0"/>
              <a:t>US Senate Committee on Health Education Labor &amp; Pension. (2013, January 24). Retrieved from  </a:t>
            </a:r>
            <a:r>
              <a:rPr lang="en-US" dirty="0">
                <a:hlinkClick r:id="rId3"/>
              </a:rPr>
              <a:t>http://</a:t>
            </a:r>
            <a:r>
              <a:rPr lang="en-US" dirty="0" err="1">
                <a:hlinkClick r:id="rId3"/>
              </a:rPr>
              <a:t>www.help.senate.gov</a:t>
            </a:r>
            <a:r>
              <a:rPr lang="en-US" dirty="0">
                <a:hlinkClick r:id="rId3"/>
              </a:rPr>
              <a:t>/</a:t>
            </a:r>
            <a:r>
              <a:rPr lang="en-US" dirty="0" err="1">
                <a:hlinkClick r:id="rId3"/>
              </a:rPr>
              <a:t>imo</a:t>
            </a:r>
            <a:r>
              <a:rPr lang="en-US" dirty="0">
                <a:hlinkClick r:id="rId3"/>
              </a:rPr>
              <a:t>/media/doc/Hyde1.pdf</a:t>
            </a:r>
            <a:endParaRPr lang="en-US" dirty="0"/>
          </a:p>
          <a:p>
            <a:pPr marL="0" indent="0">
              <a:buNone/>
            </a:pPr>
            <a:r>
              <a:rPr lang="en-US" dirty="0" smtClean="0"/>
              <a:t>US </a:t>
            </a:r>
            <a:r>
              <a:rPr lang="en-US" dirty="0"/>
              <a:t>Senate Committee on Health Education Labor &amp; </a:t>
            </a:r>
            <a:r>
              <a:rPr lang="en-US" dirty="0" smtClean="0"/>
              <a:t>Pension. (</a:t>
            </a:r>
            <a:r>
              <a:rPr lang="en-US" dirty="0"/>
              <a:t>2013, January 24</a:t>
            </a:r>
            <a:r>
              <a:rPr lang="en-US" dirty="0" smtClean="0"/>
              <a:t>). </a:t>
            </a:r>
            <a:r>
              <a:rPr lang="en-US" dirty="0"/>
              <a:t>Retrieved from </a:t>
            </a:r>
            <a:r>
              <a:rPr lang="en-US" dirty="0" smtClean="0"/>
              <a:t> </a:t>
            </a:r>
            <a:r>
              <a:rPr lang="en-US" dirty="0" smtClean="0">
                <a:hlinkClick r:id="rId4"/>
              </a:rPr>
              <a:t>http://www.help.senate.gov/imo/media/doc/Insel.pdf</a:t>
            </a:r>
            <a:endParaRPr lang="en-US" dirty="0" smtClean="0"/>
          </a:p>
          <a:p>
            <a:pPr marL="0" indent="0">
              <a:buNone/>
            </a:pPr>
            <a:r>
              <a:rPr lang="en-US" dirty="0"/>
              <a:t>US Senate Committee on Health Education Labor &amp; </a:t>
            </a:r>
            <a:r>
              <a:rPr lang="en-US" dirty="0" smtClean="0"/>
              <a:t>Pension.  </a:t>
            </a:r>
            <a:r>
              <a:rPr lang="en-US" dirty="0"/>
              <a:t>(2013, January 24</a:t>
            </a:r>
            <a:r>
              <a:rPr lang="en-US" dirty="0" smtClean="0"/>
              <a:t>). </a:t>
            </a:r>
            <a:r>
              <a:rPr lang="en-US" dirty="0"/>
              <a:t>Retrieved </a:t>
            </a:r>
            <a:r>
              <a:rPr lang="en-US" dirty="0" smtClean="0"/>
              <a:t>from  </a:t>
            </a:r>
            <a:r>
              <a:rPr lang="en-US" dirty="0" smtClean="0">
                <a:hlinkClick r:id="rId5"/>
              </a:rPr>
              <a:t>http://www.help.senate.gov/imo/media/doc/Hogan.pdf</a:t>
            </a:r>
            <a:endParaRPr lang="en-US" dirty="0" smtClean="0"/>
          </a:p>
          <a:p>
            <a:pPr marL="0" indent="0">
              <a:buNone/>
            </a:pPr>
            <a:r>
              <a:rPr lang="en-US" dirty="0"/>
              <a:t>US Senate Committee on Health Education Labor &amp; </a:t>
            </a:r>
            <a:r>
              <a:rPr lang="en-US" dirty="0" smtClean="0"/>
              <a:t>Pension.  </a:t>
            </a:r>
            <a:r>
              <a:rPr lang="en-US" dirty="0"/>
              <a:t>(2013, January 24</a:t>
            </a:r>
            <a:r>
              <a:rPr lang="en-US" dirty="0" smtClean="0"/>
              <a:t>). </a:t>
            </a:r>
            <a:r>
              <a:rPr lang="en-US" dirty="0"/>
              <a:t>Retrieved from </a:t>
            </a:r>
            <a:r>
              <a:rPr lang="en-US" dirty="0" smtClean="0"/>
              <a:t> </a:t>
            </a:r>
            <a:r>
              <a:rPr lang="en-US" dirty="0" smtClean="0">
                <a:hlinkClick r:id="rId6"/>
              </a:rPr>
              <a:t>http://www.help.senate.gov/imo/media/doc/Vero.pdf</a:t>
            </a:r>
            <a:endParaRPr lang="en-US" dirty="0" smtClean="0"/>
          </a:p>
          <a:p>
            <a:pPr marL="0" indent="0">
              <a:buNone/>
            </a:pPr>
            <a:r>
              <a:rPr lang="en-US" dirty="0"/>
              <a:t>US Senate Committee on Health Education Labor &amp; </a:t>
            </a:r>
            <a:r>
              <a:rPr lang="en-US" dirty="0" smtClean="0"/>
              <a:t>Pension.  </a:t>
            </a:r>
            <a:r>
              <a:rPr lang="en-US" dirty="0"/>
              <a:t>(2013, January 24</a:t>
            </a:r>
            <a:r>
              <a:rPr lang="en-US" dirty="0" smtClean="0"/>
              <a:t>). </a:t>
            </a:r>
            <a:r>
              <a:rPr lang="en-US" dirty="0"/>
              <a:t>Retrieved from </a:t>
            </a:r>
            <a:r>
              <a:rPr lang="en-US" dirty="0" smtClean="0"/>
              <a:t> </a:t>
            </a:r>
            <a:r>
              <a:rPr lang="en-US" dirty="0" smtClean="0">
                <a:hlinkClick r:id="rId7"/>
              </a:rPr>
              <a:t>http://www.help.senate.gov/imo/media/doc/Fricks.pdf</a:t>
            </a:r>
            <a:endParaRPr lang="en-US" dirty="0" smtClean="0"/>
          </a:p>
          <a:p>
            <a:pPr marL="0" indent="0">
              <a:buNone/>
            </a:pPr>
            <a:r>
              <a:rPr lang="en-US" dirty="0" smtClean="0"/>
              <a:t>Virginia Department of Behavioral Health and Developmental Services., (2012, December 1). Fiscal Year 2012 Annual Report. Retrieved from </a:t>
            </a:r>
            <a:r>
              <a:rPr lang="en-US" dirty="0" smtClean="0">
                <a:hlinkClick r:id="rId8"/>
              </a:rPr>
              <a:t>http://www.dbhds.virginia.gov/documents/RD360.pdf</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4362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Care Issues</a:t>
            </a:r>
            <a:endParaRPr lang="en-US" dirty="0"/>
          </a:p>
        </p:txBody>
      </p:sp>
      <p:sp>
        <p:nvSpPr>
          <p:cNvPr id="3" name="Content Placeholder 2"/>
          <p:cNvSpPr>
            <a:spLocks noGrp="1"/>
          </p:cNvSpPr>
          <p:nvPr>
            <p:ph idx="1"/>
          </p:nvPr>
        </p:nvSpPr>
        <p:spPr>
          <a:xfrm>
            <a:off x="457200" y="1738574"/>
            <a:ext cx="8229600" cy="4695193"/>
          </a:xfrm>
        </p:spPr>
        <p:txBody>
          <a:bodyPr>
            <a:normAutofit/>
          </a:bodyPr>
          <a:lstStyle/>
          <a:p>
            <a:r>
              <a:rPr lang="en-US" dirty="0" smtClean="0"/>
              <a:t>Over the last several years budget cuts have led to a decrease in MHC service, while the need for mental health service has increased.</a:t>
            </a:r>
          </a:p>
          <a:p>
            <a:pPr lvl="1"/>
            <a:r>
              <a:rPr lang="en-US" dirty="0" smtClean="0"/>
              <a:t>In the last four years Mental Health funding has been cut by 4.35 billion dollars (Hyde, 2013).</a:t>
            </a:r>
          </a:p>
          <a:p>
            <a:pPr lvl="1"/>
            <a:r>
              <a:rPr lang="en-US" dirty="0" smtClean="0"/>
              <a:t>During that same time, an additional 700,000 individuals have come to need mental health services (Hyde, 2013).</a:t>
            </a:r>
          </a:p>
          <a:p>
            <a:r>
              <a:rPr lang="en-US" dirty="0" smtClean="0"/>
              <a:t>In 2007, it was reported at a Senate committee hearing that the MHC system in the US was in shambles (Hogan, 2013). </a:t>
            </a:r>
          </a:p>
          <a:p>
            <a:r>
              <a:rPr lang="en-US" dirty="0" smtClean="0"/>
              <a:t>The National Alliance on Mental Illness (NAMI), gave the US a D in 2006 and 2009 for it’s ability to provide MHC.</a:t>
            </a:r>
          </a:p>
        </p:txBody>
      </p:sp>
    </p:spTree>
    <p:extLst>
      <p:ext uri="{BB962C8B-B14F-4D97-AF65-F5344CB8AC3E}">
        <p14:creationId xmlns:p14="http://schemas.microsoft.com/office/powerpoint/2010/main" val="3306701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Mental Health in the U.S</a:t>
            </a:r>
            <a:endParaRPr lang="en-US" dirty="0"/>
          </a:p>
        </p:txBody>
      </p:sp>
      <p:sp>
        <p:nvSpPr>
          <p:cNvPr id="3" name="Content Placeholder 2"/>
          <p:cNvSpPr>
            <a:spLocks noGrp="1"/>
          </p:cNvSpPr>
          <p:nvPr>
            <p:ph idx="1"/>
          </p:nvPr>
        </p:nvSpPr>
        <p:spPr>
          <a:xfrm>
            <a:off x="342688" y="1828574"/>
            <a:ext cx="5638937" cy="4694146"/>
          </a:xfrm>
        </p:spPr>
        <p:txBody>
          <a:bodyPr>
            <a:normAutofit fontScale="70000" lnSpcReduction="20000"/>
          </a:bodyPr>
          <a:lstStyle/>
          <a:p>
            <a:r>
              <a:rPr lang="en-US" dirty="0" smtClean="0"/>
              <a:t>According to Substance Abuse and Mental Health Services Administration, in 2010 one in five adults have a Mental Health condition. </a:t>
            </a:r>
          </a:p>
          <a:p>
            <a:r>
              <a:rPr lang="en-US" dirty="0" smtClean="0"/>
              <a:t>Mental Health conditions are a product of abnormal brain activity (</a:t>
            </a:r>
            <a:r>
              <a:rPr lang="en-US" dirty="0" err="1" smtClean="0"/>
              <a:t>Insel</a:t>
            </a:r>
            <a:r>
              <a:rPr lang="en-US" dirty="0" smtClean="0"/>
              <a:t>, 2013).</a:t>
            </a:r>
          </a:p>
          <a:p>
            <a:r>
              <a:rPr lang="en-US" dirty="0" smtClean="0"/>
              <a:t>Even with this knowledge, the negative stigma related to mental health conditions still exist (Frick, 2013).</a:t>
            </a:r>
          </a:p>
          <a:p>
            <a:r>
              <a:rPr lang="en-US" dirty="0" smtClean="0"/>
              <a:t>50% of American will experience mental illness or addiction at some point in their lives (Hyde, 2013).</a:t>
            </a:r>
          </a:p>
          <a:p>
            <a:r>
              <a:rPr lang="en-US" dirty="0" smtClean="0"/>
              <a:t>50% of Mental Health conditions begin by age 14, and 75% by 24,  without proper treatment this behavior can impact the individual, family and community negatively (Hyde, 2013).</a:t>
            </a:r>
          </a:p>
          <a:p>
            <a:r>
              <a:rPr lang="en-US" dirty="0"/>
              <a:t>Less than 20% children and adolescents with a diagnosable mental health condition will receive </a:t>
            </a:r>
            <a:r>
              <a:rPr lang="en-US" dirty="0" smtClean="0"/>
              <a:t>treatment (Hogan, 2013).</a:t>
            </a:r>
            <a:endParaRPr lang="en-US" dirty="0"/>
          </a:p>
          <a:p>
            <a:endParaRPr lang="en-US" dirty="0" smtClean="0"/>
          </a:p>
        </p:txBody>
      </p:sp>
      <p:pic>
        <p:nvPicPr>
          <p:cNvPr id="4" name="Picture 3" descr="stigma.jpg"/>
          <p:cNvPicPr>
            <a:picLocks noChangeAspect="1"/>
          </p:cNvPicPr>
          <p:nvPr/>
        </p:nvPicPr>
        <p:blipFill rotWithShape="1">
          <a:blip r:embed="rId2">
            <a:duotone>
              <a:prstClr val="black"/>
              <a:schemeClr val="accent5">
                <a:tint val="45000"/>
                <a:satMod val="400000"/>
              </a:schemeClr>
            </a:duotone>
            <a:extLst>
              <a:ext uri="{28A0092B-C50C-407E-A947-70E740481C1C}">
                <a14:useLocalDpi xmlns:a14="http://schemas.microsoft.com/office/drawing/2010/main" val="0"/>
              </a:ext>
            </a:extLst>
          </a:blip>
          <a:srcRect b="22597"/>
          <a:stretch/>
        </p:blipFill>
        <p:spPr>
          <a:xfrm>
            <a:off x="6130565" y="2326943"/>
            <a:ext cx="2298700" cy="2742626"/>
          </a:xfrm>
          <a:prstGeom prst="rect">
            <a:avLst/>
          </a:prstGeom>
        </p:spPr>
      </p:pic>
    </p:spTree>
    <p:extLst>
      <p:ext uri="{BB962C8B-B14F-4D97-AF65-F5344CB8AC3E}">
        <p14:creationId xmlns:p14="http://schemas.microsoft.com/office/powerpoint/2010/main" val="14590939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Mental Health in the U.S</a:t>
            </a:r>
            <a:endParaRPr lang="en-US" dirty="0"/>
          </a:p>
        </p:txBody>
      </p:sp>
      <p:sp>
        <p:nvSpPr>
          <p:cNvPr id="3" name="Content Placeholder 2"/>
          <p:cNvSpPr>
            <a:spLocks noGrp="1"/>
          </p:cNvSpPr>
          <p:nvPr>
            <p:ph idx="1"/>
          </p:nvPr>
        </p:nvSpPr>
        <p:spPr>
          <a:xfrm>
            <a:off x="3162720" y="1797279"/>
            <a:ext cx="5379788" cy="4429967"/>
          </a:xfrm>
        </p:spPr>
        <p:txBody>
          <a:bodyPr>
            <a:noAutofit/>
          </a:bodyPr>
          <a:lstStyle/>
          <a:p>
            <a:r>
              <a:rPr lang="en-US" sz="1700" dirty="0"/>
              <a:t>Only 38% of adults with a mental health condition receive treatment, and only 11% with Substance Abuse issues receive needed treatment. Appropriate treatment is often delayed by a </a:t>
            </a:r>
            <a:r>
              <a:rPr lang="en-US" sz="1700" dirty="0" smtClean="0"/>
              <a:t>decade (Hyde, 2013; </a:t>
            </a:r>
            <a:r>
              <a:rPr lang="en-US" sz="1700" dirty="0" err="1" smtClean="0"/>
              <a:t>Insel</a:t>
            </a:r>
            <a:r>
              <a:rPr lang="en-US" sz="1700" dirty="0" smtClean="0"/>
              <a:t>, 2013).</a:t>
            </a:r>
            <a:endParaRPr lang="en-US" sz="1700" dirty="0"/>
          </a:p>
          <a:p>
            <a:r>
              <a:rPr lang="en-US" sz="1700" dirty="0" smtClean="0"/>
              <a:t>Mental </a:t>
            </a:r>
            <a:r>
              <a:rPr lang="en-US" sz="1700" dirty="0"/>
              <a:t>Health conditions are the leading cause </a:t>
            </a:r>
            <a:r>
              <a:rPr lang="en-US" sz="1700" dirty="0" smtClean="0"/>
              <a:t>of Disability (</a:t>
            </a:r>
            <a:r>
              <a:rPr lang="en-US" sz="1700" dirty="0" err="1" smtClean="0"/>
              <a:t>Insel</a:t>
            </a:r>
            <a:r>
              <a:rPr lang="en-US" sz="1700" dirty="0" smtClean="0"/>
              <a:t>, 2013).</a:t>
            </a:r>
            <a:endParaRPr lang="en-US" sz="1700" dirty="0"/>
          </a:p>
          <a:p>
            <a:r>
              <a:rPr lang="en-US" sz="1700" dirty="0"/>
              <a:t>1 in 8 Emergency Department visits are due to a Mental Health or Substance Abuse issue </a:t>
            </a:r>
            <a:r>
              <a:rPr lang="en-US" sz="1700" dirty="0" smtClean="0"/>
              <a:t>(Vero, 2013).</a:t>
            </a:r>
            <a:endParaRPr lang="en-US" sz="1700" dirty="0"/>
          </a:p>
          <a:p>
            <a:r>
              <a:rPr lang="en-US" sz="1700" dirty="0" smtClean="0"/>
              <a:t>If </a:t>
            </a:r>
            <a:r>
              <a:rPr lang="en-US" sz="1700" dirty="0"/>
              <a:t>individuals with a mental illness are violent it is more often directed toward themselves.</a:t>
            </a:r>
          </a:p>
          <a:p>
            <a:r>
              <a:rPr lang="en-US" sz="1700" dirty="0"/>
              <a:t>It is estimated that there are 38,000 suicides per year, which is double the rate of </a:t>
            </a:r>
            <a:r>
              <a:rPr lang="en-US" sz="1700" dirty="0" smtClean="0"/>
              <a:t>homicides (</a:t>
            </a:r>
            <a:r>
              <a:rPr lang="en-US" sz="1700" dirty="0" err="1" smtClean="0"/>
              <a:t>Insel</a:t>
            </a:r>
            <a:r>
              <a:rPr lang="en-US" sz="1700" dirty="0" smtClean="0"/>
              <a:t>, 2013).</a:t>
            </a:r>
            <a:endParaRPr lang="en-US" sz="1700" dirty="0"/>
          </a:p>
        </p:txBody>
      </p:sp>
      <p:pic>
        <p:nvPicPr>
          <p:cNvPr id="5" name="Picture 4" descr="mental-health.jpg"/>
          <p:cNvPicPr>
            <a:picLocks noChangeAspect="1"/>
          </p:cNvPicPr>
          <p:nvPr/>
        </p:nvPicPr>
        <p:blipFill>
          <a:blip r:embed="rId2">
            <a:alphaModFix amt="77000"/>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43989" y="2488698"/>
            <a:ext cx="2818731" cy="2874000"/>
          </a:xfrm>
          <a:prstGeom prst="rect">
            <a:avLst/>
          </a:prstGeom>
        </p:spPr>
      </p:pic>
    </p:spTree>
    <p:extLst>
      <p:ext uri="{BB962C8B-B14F-4D97-AF65-F5344CB8AC3E}">
        <p14:creationId xmlns:p14="http://schemas.microsoft.com/office/powerpoint/2010/main" val="145909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Mental Health in the U.S</a:t>
            </a:r>
            <a:endParaRPr lang="en-US" dirty="0"/>
          </a:p>
        </p:txBody>
      </p:sp>
      <p:sp>
        <p:nvSpPr>
          <p:cNvPr id="3" name="Content Placeholder 2"/>
          <p:cNvSpPr>
            <a:spLocks noGrp="1"/>
          </p:cNvSpPr>
          <p:nvPr>
            <p:ph idx="1"/>
          </p:nvPr>
        </p:nvSpPr>
        <p:spPr>
          <a:xfrm>
            <a:off x="1235294" y="1828003"/>
            <a:ext cx="6392667" cy="4429967"/>
          </a:xfrm>
        </p:spPr>
        <p:txBody>
          <a:bodyPr>
            <a:normAutofit fontScale="70000" lnSpcReduction="20000"/>
          </a:bodyPr>
          <a:lstStyle/>
          <a:p>
            <a:r>
              <a:rPr lang="en-US" dirty="0"/>
              <a:t>Most individuals with a mental health diagnosis are not violent. Only 3-5% of violent crime are committed by individuals with mental health diagnosis. </a:t>
            </a:r>
            <a:r>
              <a:rPr lang="en-US" b="1" dirty="0"/>
              <a:t>The small risk increases if appropriate mental health care is not </a:t>
            </a:r>
            <a:r>
              <a:rPr lang="en-US" b="1" dirty="0" smtClean="0"/>
              <a:t>accessible </a:t>
            </a:r>
            <a:r>
              <a:rPr lang="en-US" dirty="0" smtClean="0"/>
              <a:t>(Hyde, 2013).</a:t>
            </a:r>
            <a:endParaRPr lang="en-US" dirty="0"/>
          </a:p>
          <a:p>
            <a:r>
              <a:rPr lang="en-US" dirty="0" smtClean="0"/>
              <a:t>11.4 </a:t>
            </a:r>
            <a:r>
              <a:rPr lang="en-US" dirty="0"/>
              <a:t>million Americans, or 4.4% of the population have a serious mental illness (schizophrenia, bipolar disorder or major depressive disorder) </a:t>
            </a:r>
            <a:r>
              <a:rPr lang="en-US" dirty="0" smtClean="0"/>
              <a:t>(</a:t>
            </a:r>
            <a:r>
              <a:rPr lang="en-US" dirty="0" err="1" smtClean="0"/>
              <a:t>Insel</a:t>
            </a:r>
            <a:r>
              <a:rPr lang="en-US" dirty="0" smtClean="0"/>
              <a:t>, 2013).</a:t>
            </a:r>
            <a:endParaRPr lang="en-US" dirty="0"/>
          </a:p>
          <a:p>
            <a:r>
              <a:rPr lang="en-US" dirty="0"/>
              <a:t>3 out of 10 homeless individuals have a serious mental </a:t>
            </a:r>
            <a:r>
              <a:rPr lang="en-US" dirty="0" smtClean="0"/>
              <a:t>illness (Frick, 2013).</a:t>
            </a:r>
            <a:endParaRPr lang="en-US" dirty="0"/>
          </a:p>
          <a:p>
            <a:r>
              <a:rPr lang="en-US" dirty="0" smtClean="0"/>
              <a:t>Individuals with Serious Mental Illness live 8-25 years less than the </a:t>
            </a:r>
            <a:r>
              <a:rPr lang="en-US" dirty="0"/>
              <a:t>g</a:t>
            </a:r>
            <a:r>
              <a:rPr lang="en-US" dirty="0" smtClean="0"/>
              <a:t>eneral population (</a:t>
            </a:r>
            <a:r>
              <a:rPr lang="en-US" dirty="0" err="1" smtClean="0"/>
              <a:t>Insel</a:t>
            </a:r>
            <a:r>
              <a:rPr lang="en-US" dirty="0" smtClean="0"/>
              <a:t>, 2013; Hogan, 2013.)</a:t>
            </a:r>
          </a:p>
          <a:p>
            <a:pPr lvl="1"/>
            <a:r>
              <a:rPr lang="en-US" dirty="0" smtClean="0"/>
              <a:t>Higher rates of chronic medical conditions</a:t>
            </a:r>
          </a:p>
          <a:p>
            <a:pPr lvl="1"/>
            <a:r>
              <a:rPr lang="en-US" dirty="0" smtClean="0"/>
              <a:t>Lower rates of treatment for chronic medical conditions</a:t>
            </a:r>
          </a:p>
          <a:p>
            <a:pPr lvl="1"/>
            <a:r>
              <a:rPr lang="en-US" dirty="0" smtClean="0"/>
              <a:t>66% smoke (</a:t>
            </a:r>
            <a:r>
              <a:rPr lang="en-US" dirty="0" err="1" smtClean="0"/>
              <a:t>Insel</a:t>
            </a:r>
            <a:r>
              <a:rPr lang="en-US" dirty="0" smtClean="0"/>
              <a:t>, 2013)</a:t>
            </a:r>
          </a:p>
          <a:p>
            <a:pPr lvl="1"/>
            <a:r>
              <a:rPr lang="en-US" dirty="0" smtClean="0"/>
              <a:t>40% are overweight (</a:t>
            </a:r>
            <a:r>
              <a:rPr lang="en-US" dirty="0" err="1" smtClean="0"/>
              <a:t>Insel</a:t>
            </a:r>
            <a:r>
              <a:rPr lang="en-US" dirty="0" smtClean="0"/>
              <a:t>, 2013)</a:t>
            </a:r>
          </a:p>
          <a:p>
            <a:pPr lvl="1"/>
            <a:r>
              <a:rPr lang="en-US" dirty="0" smtClean="0"/>
              <a:t>5% of individuals with Schizophrenia commit suicide (</a:t>
            </a:r>
            <a:r>
              <a:rPr lang="en-US" dirty="0" err="1" smtClean="0"/>
              <a:t>Insel</a:t>
            </a:r>
            <a:r>
              <a:rPr lang="en-US" dirty="0" smtClean="0"/>
              <a:t>, 2013)</a:t>
            </a:r>
          </a:p>
        </p:txBody>
      </p:sp>
    </p:spTree>
    <p:extLst>
      <p:ext uri="{BB962C8B-B14F-4D97-AF65-F5344CB8AC3E}">
        <p14:creationId xmlns:p14="http://schemas.microsoft.com/office/powerpoint/2010/main" val="1459093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589280"/>
            <a:ext cx="7345362" cy="994728"/>
          </a:xfrm>
        </p:spPr>
        <p:txBody>
          <a:bodyPr>
            <a:normAutofit fontScale="90000"/>
          </a:bodyPr>
          <a:lstStyle/>
          <a:p>
            <a:r>
              <a:rPr lang="en-US" dirty="0"/>
              <a:t>On the next slide </a:t>
            </a:r>
            <a:r>
              <a:rPr lang="en-US" dirty="0" smtClean="0"/>
              <a:t>….</a:t>
            </a:r>
            <a:r>
              <a:rPr lang="en-US" dirty="0"/>
              <a:t/>
            </a:r>
            <a:br>
              <a:rPr lang="en-US" dirty="0"/>
            </a:br>
            <a:endParaRPr lang="en-US" dirty="0"/>
          </a:p>
        </p:txBody>
      </p:sp>
      <p:sp>
        <p:nvSpPr>
          <p:cNvPr id="3" name="Content Placeholder 2"/>
          <p:cNvSpPr>
            <a:spLocks noGrp="1"/>
          </p:cNvSpPr>
          <p:nvPr>
            <p:ph idx="1"/>
          </p:nvPr>
        </p:nvSpPr>
        <p:spPr>
          <a:xfrm>
            <a:off x="554836" y="1701400"/>
            <a:ext cx="8223897" cy="4648029"/>
          </a:xfrm>
        </p:spPr>
        <p:txBody>
          <a:bodyPr>
            <a:normAutofit fontScale="77500" lnSpcReduction="20000"/>
          </a:bodyPr>
          <a:lstStyle/>
          <a:p>
            <a:r>
              <a:rPr lang="en-US" dirty="0"/>
              <a:t>2005-2006 Comparison </a:t>
            </a:r>
            <a:r>
              <a:rPr lang="en-US" dirty="0" smtClean="0"/>
              <a:t>of the four </a:t>
            </a:r>
            <a:r>
              <a:rPr lang="en-US" dirty="0"/>
              <a:t>s</a:t>
            </a:r>
            <a:r>
              <a:rPr lang="en-US" dirty="0" smtClean="0"/>
              <a:t>tates where recent tragedies occurred…</a:t>
            </a:r>
          </a:p>
          <a:p>
            <a:pPr lvl="1"/>
            <a:r>
              <a:rPr lang="en-US" dirty="0" smtClean="0"/>
              <a:t>Could these tragedies have been prevented?</a:t>
            </a:r>
          </a:p>
          <a:p>
            <a:pPr lvl="1"/>
            <a:r>
              <a:rPr lang="en-US" dirty="0"/>
              <a:t>What other factors could have help prevent these events?</a:t>
            </a:r>
          </a:p>
          <a:p>
            <a:pPr lvl="1"/>
            <a:r>
              <a:rPr lang="en-US" dirty="0" smtClean="0"/>
              <a:t>Is there a relationship between State Spending &amp; Services and Mental Health Outcomes?</a:t>
            </a:r>
          </a:p>
          <a:p>
            <a:r>
              <a:rPr lang="en-US" dirty="0" smtClean="0"/>
              <a:t>KEY</a:t>
            </a:r>
          </a:p>
          <a:p>
            <a:pPr marL="0" indent="0">
              <a:buNone/>
            </a:pPr>
            <a:r>
              <a:rPr lang="en-US" dirty="0" smtClean="0"/>
              <a:t>MH</a:t>
            </a:r>
            <a:r>
              <a:rPr lang="en-US" dirty="0"/>
              <a:t>=</a:t>
            </a:r>
            <a:r>
              <a:rPr lang="en-US" dirty="0" smtClean="0"/>
              <a:t> Mental Health</a:t>
            </a:r>
          </a:p>
          <a:p>
            <a:pPr marL="0" indent="0">
              <a:buNone/>
            </a:pPr>
            <a:r>
              <a:rPr lang="en-US" dirty="0" smtClean="0"/>
              <a:t>NAMI=National Alliance for Mentally Ill (Advocacy Group)</a:t>
            </a:r>
          </a:p>
          <a:p>
            <a:pPr marL="0" indent="0">
              <a:buNone/>
            </a:pPr>
            <a:r>
              <a:rPr lang="en-US" dirty="0" smtClean="0"/>
              <a:t>U= Unable to determine</a:t>
            </a:r>
          </a:p>
          <a:p>
            <a:pPr marL="0" indent="0">
              <a:buNone/>
            </a:pPr>
            <a:r>
              <a:rPr lang="en-US" dirty="0" smtClean="0"/>
              <a:t>Access= Information is readily available to find MH services and MH are easily accessed. </a:t>
            </a:r>
          </a:p>
          <a:p>
            <a:r>
              <a:rPr lang="en-US" dirty="0" smtClean="0"/>
              <a:t>PS- I apologize in advance for the tiny font.</a:t>
            </a:r>
          </a:p>
          <a:p>
            <a:endParaRPr lang="en-US" dirty="0"/>
          </a:p>
        </p:txBody>
      </p:sp>
    </p:spTree>
    <p:extLst>
      <p:ext uri="{BB962C8B-B14F-4D97-AF65-F5344CB8AC3E}">
        <p14:creationId xmlns:p14="http://schemas.microsoft.com/office/powerpoint/2010/main" val="1656501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1974</TotalTime>
  <Words>5800</Words>
  <Application>Microsoft Macintosh PowerPoint</Application>
  <PresentationFormat>On-screen Show (4:3)</PresentationFormat>
  <Paragraphs>494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Capital</vt:lpstr>
      <vt:lpstr>Mental Health Care in The U.S.</vt:lpstr>
      <vt:lpstr>Objectives</vt:lpstr>
      <vt:lpstr>Current Opinions on Mental Health Care in the U.S.</vt:lpstr>
      <vt:lpstr>Mental Health Care Issues</vt:lpstr>
      <vt:lpstr>Mental Health Care Issues</vt:lpstr>
      <vt:lpstr>Mental Health in the U.S</vt:lpstr>
      <vt:lpstr>Mental Health in the U.S</vt:lpstr>
      <vt:lpstr>Mental Health in the U.S</vt:lpstr>
      <vt:lpstr>On the next slide …. </vt:lpstr>
      <vt:lpstr>PowerPoint Presentation</vt:lpstr>
      <vt:lpstr>What does it mean?</vt:lpstr>
      <vt:lpstr>Quality of Mental Health Care  -Limited Access-</vt:lpstr>
      <vt:lpstr>Experts Suggestions for Improving Mental Health Care </vt:lpstr>
      <vt:lpstr>Shortage of Mental Health Professionals</vt:lpstr>
      <vt:lpstr>Early Identification and Training</vt:lpstr>
      <vt:lpstr>Mental Health First Aid</vt:lpstr>
      <vt:lpstr>MHFA Results</vt:lpstr>
      <vt:lpstr>Research Initiatives</vt:lpstr>
      <vt:lpstr>Mental Health and Primary Health Integration</vt:lpstr>
      <vt:lpstr>The Issue with the Status Quo</vt:lpstr>
      <vt:lpstr>PowerPoint Presentation</vt:lpstr>
      <vt:lpstr>Primary &amp; Behavioral Health Care Integration Program</vt:lpstr>
      <vt:lpstr>Pediatric Care Issues</vt:lpstr>
      <vt:lpstr>Adolescents &amp; Young Adults Issues </vt:lpstr>
      <vt:lpstr>Seriously Mentally Ill Issues</vt:lpstr>
      <vt:lpstr>What can We do to  Integrate Practice?</vt:lpstr>
      <vt:lpstr>Mental Health Care Delivery Overview</vt:lpstr>
      <vt:lpstr>Mental Health Care Spending</vt:lpstr>
      <vt:lpstr>Mental Health Funding</vt:lpstr>
      <vt:lpstr>Flexible Block Grants -State Funds-</vt:lpstr>
      <vt:lpstr>2012- Virginia Community Mental Health Care Services</vt:lpstr>
      <vt:lpstr>How can Public Policies effect Mental Health ?</vt:lpstr>
      <vt:lpstr>Policy Alternatives &amp; Recommendations</vt:lpstr>
      <vt:lpstr>Mental Health  Legislation History</vt:lpstr>
      <vt:lpstr>Mental Health Legislation</vt:lpstr>
      <vt:lpstr>Mental Health Awareness and Improvement Act S.689</vt:lpstr>
      <vt:lpstr>Excellence in Mental Health</vt:lpstr>
      <vt:lpstr>Timeline for Gov’t Action</vt:lpstr>
      <vt:lpstr>Stakeholders</vt:lpstr>
      <vt:lpstr>Stakeholders</vt:lpstr>
      <vt:lpstr>Policy Development Models Used </vt:lpstr>
      <vt:lpstr>What can Nurse’s Do?</vt:lpstr>
      <vt:lpstr>Summary</vt:lpstr>
      <vt:lpstr>References </vt:lpstr>
      <vt:lpstr>References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First Aid </dc:title>
  <dc:creator>Stacey (mom) Lambour</dc:creator>
  <cp:lastModifiedBy>Stacey (mom) Lambour</cp:lastModifiedBy>
  <cp:revision>171</cp:revision>
  <dcterms:created xsi:type="dcterms:W3CDTF">2013-03-14T20:15:21Z</dcterms:created>
  <dcterms:modified xsi:type="dcterms:W3CDTF">2014-01-26T02:01:51Z</dcterms:modified>
</cp:coreProperties>
</file>