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09" r:id="rId1"/>
  </p:sldMasterIdLst>
  <p:notesMasterIdLst>
    <p:notesMasterId r:id="rId37"/>
  </p:notesMasterIdLst>
  <p:sldIdLst>
    <p:sldId id="256" r:id="rId2"/>
    <p:sldId id="274" r:id="rId3"/>
    <p:sldId id="257" r:id="rId4"/>
    <p:sldId id="258" r:id="rId5"/>
    <p:sldId id="259" r:id="rId6"/>
    <p:sldId id="261" r:id="rId7"/>
    <p:sldId id="262" r:id="rId8"/>
    <p:sldId id="260" r:id="rId9"/>
    <p:sldId id="272" r:id="rId10"/>
    <p:sldId id="275" r:id="rId11"/>
    <p:sldId id="289" r:id="rId12"/>
    <p:sldId id="265" r:id="rId13"/>
    <p:sldId id="268" r:id="rId14"/>
    <p:sldId id="270" r:id="rId15"/>
    <p:sldId id="269" r:id="rId16"/>
    <p:sldId id="263" r:id="rId17"/>
    <p:sldId id="273" r:id="rId18"/>
    <p:sldId id="271" r:id="rId19"/>
    <p:sldId id="267" r:id="rId20"/>
    <p:sldId id="264" r:id="rId21"/>
    <p:sldId id="281" r:id="rId22"/>
    <p:sldId id="266" r:id="rId23"/>
    <p:sldId id="276" r:id="rId24"/>
    <p:sldId id="277" r:id="rId25"/>
    <p:sldId id="278" r:id="rId26"/>
    <p:sldId id="279" r:id="rId27"/>
    <p:sldId id="280" r:id="rId28"/>
    <p:sldId id="284" r:id="rId29"/>
    <p:sldId id="286" r:id="rId30"/>
    <p:sldId id="287" r:id="rId31"/>
    <p:sldId id="288" r:id="rId32"/>
    <p:sldId id="282" r:id="rId33"/>
    <p:sldId id="283" r:id="rId34"/>
    <p:sldId id="285"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4m9bv9zAMir0DF3WThDs+w==" hashData="p0Wo92MHQOl5sch+6IIKelh6mvc="/>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initials="B" lastIdx="1" clrIdx="0"/>
  <p:cmAuthor id="1" name="Elizabeth Wheatley"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68686" autoAdjust="0"/>
  </p:normalViewPr>
  <p:slideViewPr>
    <p:cSldViewPr snapToGrid="0" snapToObjects="1">
      <p:cViewPr varScale="1">
        <p:scale>
          <a:sx n="89" d="100"/>
          <a:sy n="89" d="100"/>
        </p:scale>
        <p:origin x="-176" y="-104"/>
      </p:cViewPr>
      <p:guideLst>
        <p:guide orient="horz" pos="2160"/>
        <p:guide pos="2880"/>
      </p:guideLst>
    </p:cSldViewPr>
  </p:slideViewPr>
  <p:outlineViewPr>
    <p:cViewPr>
      <p:scale>
        <a:sx n="33" d="100"/>
        <a:sy n="33" d="100"/>
      </p:scale>
      <p:origin x="0" y="89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0548556430446"/>
          <c:y val="0.065"/>
          <c:w val="0.579517060367454"/>
          <c:h val="0.825552165354331"/>
        </c:manualLayout>
      </c:layout>
      <c:barChart>
        <c:barDir val="col"/>
        <c:grouping val="clustered"/>
        <c:varyColors val="0"/>
        <c:ser>
          <c:idx val="0"/>
          <c:order val="0"/>
          <c:tx>
            <c:strRef>
              <c:f>Sheet1!$B$1</c:f>
              <c:strCache>
                <c:ptCount val="1"/>
                <c:pt idx="0">
                  <c:v>Any ADHD</c:v>
                </c:pt>
              </c:strCache>
            </c:strRef>
          </c:tx>
          <c:invertIfNegative val="0"/>
          <c:cat>
            <c:strRef>
              <c:f>Sheet1!$A$2:$A$3</c:f>
              <c:strCache>
                <c:ptCount val="2"/>
                <c:pt idx="0">
                  <c:v>SMD</c:v>
                </c:pt>
                <c:pt idx="1">
                  <c:v>BP</c:v>
                </c:pt>
              </c:strCache>
            </c:strRef>
          </c:cat>
          <c:val>
            <c:numRef>
              <c:f>Sheet1!$B$2:$B$3</c:f>
              <c:numCache>
                <c:formatCode>General</c:formatCode>
                <c:ptCount val="2"/>
                <c:pt idx="0">
                  <c:v>86.7</c:v>
                </c:pt>
                <c:pt idx="1">
                  <c:v>60.6</c:v>
                </c:pt>
              </c:numCache>
            </c:numRef>
          </c:val>
        </c:ser>
        <c:ser>
          <c:idx val="1"/>
          <c:order val="1"/>
          <c:tx>
            <c:strRef>
              <c:f>Sheet1!$C$1</c:f>
              <c:strCache>
                <c:ptCount val="1"/>
                <c:pt idx="0">
                  <c:v>Any ODD</c:v>
                </c:pt>
              </c:strCache>
            </c:strRef>
          </c:tx>
          <c:invertIfNegative val="0"/>
          <c:cat>
            <c:strRef>
              <c:f>Sheet1!$A$2:$A$3</c:f>
              <c:strCache>
                <c:ptCount val="2"/>
                <c:pt idx="0">
                  <c:v>SMD</c:v>
                </c:pt>
                <c:pt idx="1">
                  <c:v>BP</c:v>
                </c:pt>
              </c:strCache>
            </c:strRef>
          </c:cat>
          <c:val>
            <c:numRef>
              <c:f>Sheet1!$C$2:$C$3</c:f>
              <c:numCache>
                <c:formatCode>General</c:formatCode>
                <c:ptCount val="2"/>
                <c:pt idx="0">
                  <c:v>83.3</c:v>
                </c:pt>
                <c:pt idx="1">
                  <c:v>39.4</c:v>
                </c:pt>
              </c:numCache>
            </c:numRef>
          </c:val>
        </c:ser>
        <c:ser>
          <c:idx val="2"/>
          <c:order val="2"/>
          <c:tx>
            <c:strRef>
              <c:f>Sheet1!$D$1</c:f>
              <c:strCache>
                <c:ptCount val="1"/>
                <c:pt idx="0">
                  <c:v>ADHD or ODD</c:v>
                </c:pt>
              </c:strCache>
            </c:strRef>
          </c:tx>
          <c:invertIfNegative val="0"/>
          <c:cat>
            <c:strRef>
              <c:f>Sheet1!$A$2:$A$3</c:f>
              <c:strCache>
                <c:ptCount val="2"/>
                <c:pt idx="0">
                  <c:v>SMD</c:v>
                </c:pt>
                <c:pt idx="1">
                  <c:v>BP</c:v>
                </c:pt>
              </c:strCache>
            </c:strRef>
          </c:cat>
          <c:val>
            <c:numRef>
              <c:f>Sheet1!$D$2:$D$3</c:f>
              <c:numCache>
                <c:formatCode>General</c:formatCode>
                <c:ptCount val="2"/>
                <c:pt idx="0">
                  <c:v>97.2</c:v>
                </c:pt>
                <c:pt idx="1">
                  <c:v>75.6</c:v>
                </c:pt>
              </c:numCache>
            </c:numRef>
          </c:val>
        </c:ser>
        <c:ser>
          <c:idx val="3"/>
          <c:order val="3"/>
          <c:tx>
            <c:strRef>
              <c:f>Sheet1!$E$1</c:f>
              <c:strCache>
                <c:ptCount val="1"/>
                <c:pt idx="0">
                  <c:v>ADHD &amp; ODD</c:v>
                </c:pt>
              </c:strCache>
            </c:strRef>
          </c:tx>
          <c:invertIfNegative val="0"/>
          <c:cat>
            <c:strRef>
              <c:f>Sheet1!$A$2:$A$3</c:f>
              <c:strCache>
                <c:ptCount val="2"/>
                <c:pt idx="0">
                  <c:v>SMD</c:v>
                </c:pt>
                <c:pt idx="1">
                  <c:v>BP</c:v>
                </c:pt>
              </c:strCache>
            </c:strRef>
          </c:cat>
          <c:val>
            <c:numRef>
              <c:f>Sheet1!$E$2:$E$3</c:f>
              <c:numCache>
                <c:formatCode>General</c:formatCode>
                <c:ptCount val="2"/>
                <c:pt idx="0">
                  <c:v>80.6</c:v>
                </c:pt>
                <c:pt idx="1">
                  <c:v>26.8</c:v>
                </c:pt>
              </c:numCache>
            </c:numRef>
          </c:val>
        </c:ser>
        <c:ser>
          <c:idx val="4"/>
          <c:order val="4"/>
          <c:tx>
            <c:strRef>
              <c:f>Sheet1!$F$1</c:f>
              <c:strCache>
                <c:ptCount val="1"/>
                <c:pt idx="0">
                  <c:v>only ADHD</c:v>
                </c:pt>
              </c:strCache>
            </c:strRef>
          </c:tx>
          <c:invertIfNegative val="0"/>
          <c:cat>
            <c:strRef>
              <c:f>Sheet1!$A$2:$A$3</c:f>
              <c:strCache>
                <c:ptCount val="2"/>
                <c:pt idx="0">
                  <c:v>SMD</c:v>
                </c:pt>
                <c:pt idx="1">
                  <c:v>BP</c:v>
                </c:pt>
              </c:strCache>
            </c:strRef>
          </c:cat>
          <c:val>
            <c:numRef>
              <c:f>Sheet1!$F$2:$F$3</c:f>
              <c:numCache>
                <c:formatCode>General</c:formatCode>
                <c:ptCount val="2"/>
                <c:pt idx="0">
                  <c:v>6.6</c:v>
                </c:pt>
                <c:pt idx="1">
                  <c:v>33.8</c:v>
                </c:pt>
              </c:numCache>
            </c:numRef>
          </c:val>
        </c:ser>
        <c:ser>
          <c:idx val="5"/>
          <c:order val="5"/>
          <c:tx>
            <c:strRef>
              <c:f>Sheet1!$G$1</c:f>
              <c:strCache>
                <c:ptCount val="1"/>
                <c:pt idx="0">
                  <c:v>Only ODD</c:v>
                </c:pt>
              </c:strCache>
            </c:strRef>
          </c:tx>
          <c:invertIfNegative val="0"/>
          <c:cat>
            <c:strRef>
              <c:f>Sheet1!$A$2:$A$3</c:f>
              <c:strCache>
                <c:ptCount val="2"/>
                <c:pt idx="0">
                  <c:v>SMD</c:v>
                </c:pt>
                <c:pt idx="1">
                  <c:v>BP</c:v>
                </c:pt>
              </c:strCache>
            </c:strRef>
          </c:cat>
          <c:val>
            <c:numRef>
              <c:f>Sheet1!$G$2:$G$3</c:f>
              <c:numCache>
                <c:formatCode>General</c:formatCode>
                <c:ptCount val="2"/>
                <c:pt idx="0">
                  <c:v>2.7</c:v>
                </c:pt>
                <c:pt idx="1">
                  <c:v>12.6</c:v>
                </c:pt>
              </c:numCache>
            </c:numRef>
          </c:val>
        </c:ser>
        <c:dLbls>
          <c:showLegendKey val="0"/>
          <c:showVal val="0"/>
          <c:showCatName val="0"/>
          <c:showSerName val="0"/>
          <c:showPercent val="0"/>
          <c:showBubbleSize val="0"/>
        </c:dLbls>
        <c:gapWidth val="150"/>
        <c:axId val="2113944904"/>
        <c:axId val="2113941752"/>
      </c:barChart>
      <c:catAx>
        <c:axId val="2113944904"/>
        <c:scaling>
          <c:orientation val="minMax"/>
        </c:scaling>
        <c:delete val="0"/>
        <c:axPos val="b"/>
        <c:majorTickMark val="out"/>
        <c:minorTickMark val="none"/>
        <c:tickLblPos val="nextTo"/>
        <c:crossAx val="2113941752"/>
        <c:crosses val="autoZero"/>
        <c:auto val="1"/>
        <c:lblAlgn val="ctr"/>
        <c:lblOffset val="100"/>
        <c:noMultiLvlLbl val="0"/>
      </c:catAx>
      <c:valAx>
        <c:axId val="2113941752"/>
        <c:scaling>
          <c:orientation val="minMax"/>
        </c:scaling>
        <c:delete val="0"/>
        <c:axPos val="l"/>
        <c:majorGridlines/>
        <c:numFmt formatCode="General" sourceLinked="1"/>
        <c:majorTickMark val="out"/>
        <c:minorTickMark val="none"/>
        <c:tickLblPos val="nextTo"/>
        <c:crossAx val="21139449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E8696-4167-414C-8353-AB35F5668556}" type="doc">
      <dgm:prSet loTypeId="urn:microsoft.com/office/officeart/2005/8/layout/cycle1" loCatId="" qsTypeId="urn:microsoft.com/office/officeart/2005/8/quickstyle/3D2" qsCatId="3D" csTypeId="urn:microsoft.com/office/officeart/2005/8/colors/accent1_2" csCatId="accent1" phldr="1"/>
      <dgm:spPr/>
      <dgm:t>
        <a:bodyPr/>
        <a:lstStyle/>
        <a:p>
          <a:endParaRPr lang="en-US"/>
        </a:p>
      </dgm:t>
    </dgm:pt>
    <dgm:pt modelId="{5FA34E23-F994-EB4A-A664-73D0DCDFA456}">
      <dgm:prSet phldrT="[Text]" custT="1"/>
      <dgm:spPr/>
      <dgm:t>
        <a:bodyPr/>
        <a:lstStyle/>
        <a:p>
          <a:r>
            <a:rPr lang="en-US" sz="1600" dirty="0" smtClean="0"/>
            <a:t>Poor Social Functioning</a:t>
          </a:r>
          <a:endParaRPr lang="en-US" sz="1600" dirty="0"/>
        </a:p>
      </dgm:t>
    </dgm:pt>
    <dgm:pt modelId="{54F33214-577D-0C4E-8672-3B23AB07C7EA}" type="parTrans" cxnId="{2904F4CA-AA66-0F4F-8D63-C0A0FFB575DB}">
      <dgm:prSet/>
      <dgm:spPr/>
      <dgm:t>
        <a:bodyPr/>
        <a:lstStyle/>
        <a:p>
          <a:endParaRPr lang="en-US"/>
        </a:p>
      </dgm:t>
    </dgm:pt>
    <dgm:pt modelId="{7688E757-994D-FB49-BF9D-B99C37E3886D}" type="sibTrans" cxnId="{2904F4CA-AA66-0F4F-8D63-C0A0FFB575DB}">
      <dgm:prSet/>
      <dgm:spPr/>
      <dgm:t>
        <a:bodyPr/>
        <a:lstStyle/>
        <a:p>
          <a:endParaRPr lang="en-US"/>
        </a:p>
      </dgm:t>
    </dgm:pt>
    <dgm:pt modelId="{49EB58B6-B49F-4244-90F8-33698A06AE2E}">
      <dgm:prSet phldrT="[Text]" custT="1"/>
      <dgm:spPr/>
      <dgm:t>
        <a:bodyPr/>
        <a:lstStyle/>
        <a:p>
          <a:r>
            <a:rPr lang="en-US" sz="1600" dirty="0" smtClean="0"/>
            <a:t>Suicidal Behaviors or Ideations</a:t>
          </a:r>
          <a:endParaRPr lang="en-US" sz="1600" dirty="0"/>
        </a:p>
      </dgm:t>
    </dgm:pt>
    <dgm:pt modelId="{C4307E4A-33D7-C949-AE00-0E893782C717}" type="parTrans" cxnId="{933B3828-904B-8D42-AA94-42BB36F358D3}">
      <dgm:prSet/>
      <dgm:spPr/>
      <dgm:t>
        <a:bodyPr/>
        <a:lstStyle/>
        <a:p>
          <a:endParaRPr lang="en-US"/>
        </a:p>
      </dgm:t>
    </dgm:pt>
    <dgm:pt modelId="{90D0329F-A9BD-0447-B929-78A8E8B3108F}" type="sibTrans" cxnId="{933B3828-904B-8D42-AA94-42BB36F358D3}">
      <dgm:prSet/>
      <dgm:spPr/>
      <dgm:t>
        <a:bodyPr/>
        <a:lstStyle/>
        <a:p>
          <a:endParaRPr lang="en-US"/>
        </a:p>
      </dgm:t>
    </dgm:pt>
    <dgm:pt modelId="{F3C759E6-25A3-464F-BBA4-4D560526EE4C}">
      <dgm:prSet phldrT="[Text]" custT="1"/>
      <dgm:spPr/>
      <dgm:t>
        <a:bodyPr/>
        <a:lstStyle/>
        <a:p>
          <a:r>
            <a:rPr lang="en-US" sz="1600" dirty="0" smtClean="0"/>
            <a:t>High Rate of Hospitalizations</a:t>
          </a:r>
          <a:endParaRPr lang="en-US" sz="1600" dirty="0"/>
        </a:p>
      </dgm:t>
    </dgm:pt>
    <dgm:pt modelId="{4C8C2241-4334-8F4A-8445-F6D897085697}" type="parTrans" cxnId="{87867939-DD5F-D149-A892-8ED8E9F03D77}">
      <dgm:prSet/>
      <dgm:spPr/>
      <dgm:t>
        <a:bodyPr/>
        <a:lstStyle/>
        <a:p>
          <a:endParaRPr lang="en-US"/>
        </a:p>
      </dgm:t>
    </dgm:pt>
    <dgm:pt modelId="{63D04E26-132D-5B4F-83B3-D7C8C8945269}" type="sibTrans" cxnId="{87867939-DD5F-D149-A892-8ED8E9F03D77}">
      <dgm:prSet/>
      <dgm:spPr/>
      <dgm:t>
        <a:bodyPr/>
        <a:lstStyle/>
        <a:p>
          <a:endParaRPr lang="en-US"/>
        </a:p>
      </dgm:t>
    </dgm:pt>
    <dgm:pt modelId="{9E526F79-B1A0-FE41-8A23-7C18C560BA65}">
      <dgm:prSet phldrT="[Text]"/>
      <dgm:spPr/>
      <dgm:t>
        <a:bodyPr/>
        <a:lstStyle/>
        <a:p>
          <a:r>
            <a:rPr lang="en-US" dirty="0" smtClean="0"/>
            <a:t>Impaired Family Relationships</a:t>
          </a:r>
          <a:endParaRPr lang="en-US" dirty="0"/>
        </a:p>
      </dgm:t>
    </dgm:pt>
    <dgm:pt modelId="{1DF6782F-02A6-A44E-8344-74E73274BF4E}" type="parTrans" cxnId="{BA5009D8-9A2A-3F45-A222-4C8A2B848464}">
      <dgm:prSet/>
      <dgm:spPr/>
      <dgm:t>
        <a:bodyPr/>
        <a:lstStyle/>
        <a:p>
          <a:endParaRPr lang="en-US"/>
        </a:p>
      </dgm:t>
    </dgm:pt>
    <dgm:pt modelId="{F1140692-A3CE-D143-8EBA-2C83B55F8AB7}" type="sibTrans" cxnId="{BA5009D8-9A2A-3F45-A222-4C8A2B848464}">
      <dgm:prSet/>
      <dgm:spPr/>
      <dgm:t>
        <a:bodyPr/>
        <a:lstStyle/>
        <a:p>
          <a:endParaRPr lang="en-US"/>
        </a:p>
      </dgm:t>
    </dgm:pt>
    <dgm:pt modelId="{5366F881-2CD7-DF42-B115-8789E921E8B2}">
      <dgm:prSet phldrT="[Text]" custT="1"/>
      <dgm:spPr/>
      <dgm:t>
        <a:bodyPr/>
        <a:lstStyle/>
        <a:p>
          <a:r>
            <a:rPr lang="en-US" sz="1600" dirty="0" smtClean="0"/>
            <a:t>Increased Mental Health Utilization</a:t>
          </a:r>
          <a:endParaRPr lang="en-US" sz="1600" dirty="0"/>
        </a:p>
      </dgm:t>
    </dgm:pt>
    <dgm:pt modelId="{4C7D291E-4159-1D42-8B6D-B9AA4F8E627F}" type="parTrans" cxnId="{26A54A91-AF81-C745-9D41-95DC1C92A0FA}">
      <dgm:prSet/>
      <dgm:spPr/>
      <dgm:t>
        <a:bodyPr/>
        <a:lstStyle/>
        <a:p>
          <a:endParaRPr lang="en-US"/>
        </a:p>
      </dgm:t>
    </dgm:pt>
    <dgm:pt modelId="{25D10037-4800-F74D-A5B2-9629897308A4}" type="sibTrans" cxnId="{26A54A91-AF81-C745-9D41-95DC1C92A0FA}">
      <dgm:prSet/>
      <dgm:spPr/>
      <dgm:t>
        <a:bodyPr/>
        <a:lstStyle/>
        <a:p>
          <a:endParaRPr lang="en-US"/>
        </a:p>
      </dgm:t>
    </dgm:pt>
    <dgm:pt modelId="{E2720835-D4E4-114C-87F8-F583DED7C9DE}">
      <dgm:prSet/>
      <dgm:spPr/>
      <dgm:t>
        <a:bodyPr/>
        <a:lstStyle/>
        <a:p>
          <a:r>
            <a:rPr lang="en-US" dirty="0" smtClean="0"/>
            <a:t>Impact on Family Finances Resources</a:t>
          </a:r>
          <a:endParaRPr lang="en-US" dirty="0"/>
        </a:p>
      </dgm:t>
    </dgm:pt>
    <dgm:pt modelId="{5063E3C7-259D-A742-803F-C3111F80DC15}" type="parTrans" cxnId="{D96D4ACE-8875-E643-83BE-43AEFD148071}">
      <dgm:prSet/>
      <dgm:spPr/>
      <dgm:t>
        <a:bodyPr/>
        <a:lstStyle/>
        <a:p>
          <a:endParaRPr lang="en-US"/>
        </a:p>
      </dgm:t>
    </dgm:pt>
    <dgm:pt modelId="{04643B94-5C17-4B44-9545-FEB73D7E1029}" type="sibTrans" cxnId="{D96D4ACE-8875-E643-83BE-43AEFD148071}">
      <dgm:prSet/>
      <dgm:spPr/>
      <dgm:t>
        <a:bodyPr/>
        <a:lstStyle/>
        <a:p>
          <a:endParaRPr lang="en-US"/>
        </a:p>
      </dgm:t>
    </dgm:pt>
    <dgm:pt modelId="{7820FE7A-60AE-2248-97D3-4B614291ADF9}" type="pres">
      <dgm:prSet presAssocID="{516E8696-4167-414C-8353-AB35F5668556}" presName="cycle" presStyleCnt="0">
        <dgm:presLayoutVars>
          <dgm:dir/>
          <dgm:resizeHandles val="exact"/>
        </dgm:presLayoutVars>
      </dgm:prSet>
      <dgm:spPr/>
      <dgm:t>
        <a:bodyPr/>
        <a:lstStyle/>
        <a:p>
          <a:endParaRPr lang="en-US"/>
        </a:p>
      </dgm:t>
    </dgm:pt>
    <dgm:pt modelId="{111FBFCA-97CB-3E48-ADD4-AEBBC88ECD6B}" type="pres">
      <dgm:prSet presAssocID="{5FA34E23-F994-EB4A-A664-73D0DCDFA456}" presName="dummy" presStyleCnt="0"/>
      <dgm:spPr/>
    </dgm:pt>
    <dgm:pt modelId="{C93592BC-4583-3142-8EFF-2DF2A64DD6C8}" type="pres">
      <dgm:prSet presAssocID="{5FA34E23-F994-EB4A-A664-73D0DCDFA456}" presName="node" presStyleLbl="revTx" presStyleIdx="0" presStyleCnt="6">
        <dgm:presLayoutVars>
          <dgm:bulletEnabled val="1"/>
        </dgm:presLayoutVars>
      </dgm:prSet>
      <dgm:spPr/>
      <dgm:t>
        <a:bodyPr/>
        <a:lstStyle/>
        <a:p>
          <a:endParaRPr lang="en-US"/>
        </a:p>
      </dgm:t>
    </dgm:pt>
    <dgm:pt modelId="{48D015F3-CA2C-CE4D-9A51-51586C8529D0}" type="pres">
      <dgm:prSet presAssocID="{7688E757-994D-FB49-BF9D-B99C37E3886D}" presName="sibTrans" presStyleLbl="node1" presStyleIdx="0" presStyleCnt="6"/>
      <dgm:spPr/>
      <dgm:t>
        <a:bodyPr/>
        <a:lstStyle/>
        <a:p>
          <a:endParaRPr lang="en-US"/>
        </a:p>
      </dgm:t>
    </dgm:pt>
    <dgm:pt modelId="{09853A38-B16A-6642-B773-F1FAC85E6AB8}" type="pres">
      <dgm:prSet presAssocID="{49EB58B6-B49F-4244-90F8-33698A06AE2E}" presName="dummy" presStyleCnt="0"/>
      <dgm:spPr/>
    </dgm:pt>
    <dgm:pt modelId="{5E8B873F-B668-7941-BF3F-7DDE93CE1A8F}" type="pres">
      <dgm:prSet presAssocID="{49EB58B6-B49F-4244-90F8-33698A06AE2E}" presName="node" presStyleLbl="revTx" presStyleIdx="1" presStyleCnt="6">
        <dgm:presLayoutVars>
          <dgm:bulletEnabled val="1"/>
        </dgm:presLayoutVars>
      </dgm:prSet>
      <dgm:spPr/>
      <dgm:t>
        <a:bodyPr/>
        <a:lstStyle/>
        <a:p>
          <a:endParaRPr lang="en-US"/>
        </a:p>
      </dgm:t>
    </dgm:pt>
    <dgm:pt modelId="{E07F3308-CF35-C94E-8479-DE9D6FBD06E5}" type="pres">
      <dgm:prSet presAssocID="{90D0329F-A9BD-0447-B929-78A8E8B3108F}" presName="sibTrans" presStyleLbl="node1" presStyleIdx="1" presStyleCnt="6"/>
      <dgm:spPr/>
      <dgm:t>
        <a:bodyPr/>
        <a:lstStyle/>
        <a:p>
          <a:endParaRPr lang="en-US"/>
        </a:p>
      </dgm:t>
    </dgm:pt>
    <dgm:pt modelId="{B5F0C3A9-A42C-7B43-95D5-1057AF4DC378}" type="pres">
      <dgm:prSet presAssocID="{F3C759E6-25A3-464F-BBA4-4D560526EE4C}" presName="dummy" presStyleCnt="0"/>
      <dgm:spPr/>
    </dgm:pt>
    <dgm:pt modelId="{FBDDC62D-C0D3-6949-8959-55FAA7C2C205}" type="pres">
      <dgm:prSet presAssocID="{F3C759E6-25A3-464F-BBA4-4D560526EE4C}" presName="node" presStyleLbl="revTx" presStyleIdx="2" presStyleCnt="6" custScaleX="130441" custScaleY="73496">
        <dgm:presLayoutVars>
          <dgm:bulletEnabled val="1"/>
        </dgm:presLayoutVars>
      </dgm:prSet>
      <dgm:spPr/>
      <dgm:t>
        <a:bodyPr/>
        <a:lstStyle/>
        <a:p>
          <a:endParaRPr lang="en-US"/>
        </a:p>
      </dgm:t>
    </dgm:pt>
    <dgm:pt modelId="{2C8E92DC-4B7D-1549-8B72-CB3AA4555D3F}" type="pres">
      <dgm:prSet presAssocID="{63D04E26-132D-5B4F-83B3-D7C8C8945269}" presName="sibTrans" presStyleLbl="node1" presStyleIdx="2" presStyleCnt="6"/>
      <dgm:spPr/>
      <dgm:t>
        <a:bodyPr/>
        <a:lstStyle/>
        <a:p>
          <a:endParaRPr lang="en-US"/>
        </a:p>
      </dgm:t>
    </dgm:pt>
    <dgm:pt modelId="{7B19EC24-0A6A-4540-92CA-9CA185B843F3}" type="pres">
      <dgm:prSet presAssocID="{9E526F79-B1A0-FE41-8A23-7C18C560BA65}" presName="dummy" presStyleCnt="0"/>
      <dgm:spPr/>
    </dgm:pt>
    <dgm:pt modelId="{E0433924-30FB-F24E-9BBE-F1864606C35D}" type="pres">
      <dgm:prSet presAssocID="{9E526F79-B1A0-FE41-8A23-7C18C560BA65}" presName="node" presStyleLbl="revTx" presStyleIdx="3" presStyleCnt="6" custScaleX="121973" custScaleY="81890">
        <dgm:presLayoutVars>
          <dgm:bulletEnabled val="1"/>
        </dgm:presLayoutVars>
      </dgm:prSet>
      <dgm:spPr/>
      <dgm:t>
        <a:bodyPr/>
        <a:lstStyle/>
        <a:p>
          <a:endParaRPr lang="en-US"/>
        </a:p>
      </dgm:t>
    </dgm:pt>
    <dgm:pt modelId="{0682F530-0068-2D45-9378-7178CD5A8BC2}" type="pres">
      <dgm:prSet presAssocID="{F1140692-A3CE-D143-8EBA-2C83B55F8AB7}" presName="sibTrans" presStyleLbl="node1" presStyleIdx="3" presStyleCnt="6"/>
      <dgm:spPr/>
      <dgm:t>
        <a:bodyPr/>
        <a:lstStyle/>
        <a:p>
          <a:endParaRPr lang="en-US"/>
        </a:p>
      </dgm:t>
    </dgm:pt>
    <dgm:pt modelId="{EBD2D713-1523-CB4F-97E3-EAD8225F7B9F}" type="pres">
      <dgm:prSet presAssocID="{E2720835-D4E4-114C-87F8-F583DED7C9DE}" presName="dummy" presStyleCnt="0"/>
      <dgm:spPr/>
    </dgm:pt>
    <dgm:pt modelId="{BFABA0B6-401D-6B49-848A-20FB4D76FB5D}" type="pres">
      <dgm:prSet presAssocID="{E2720835-D4E4-114C-87F8-F583DED7C9DE}" presName="node" presStyleLbl="revTx" presStyleIdx="4" presStyleCnt="6">
        <dgm:presLayoutVars>
          <dgm:bulletEnabled val="1"/>
        </dgm:presLayoutVars>
      </dgm:prSet>
      <dgm:spPr/>
      <dgm:t>
        <a:bodyPr/>
        <a:lstStyle/>
        <a:p>
          <a:endParaRPr lang="en-US"/>
        </a:p>
      </dgm:t>
    </dgm:pt>
    <dgm:pt modelId="{B5261B91-E222-F24C-A0B5-76518D5F1438}" type="pres">
      <dgm:prSet presAssocID="{04643B94-5C17-4B44-9545-FEB73D7E1029}" presName="sibTrans" presStyleLbl="node1" presStyleIdx="4" presStyleCnt="6"/>
      <dgm:spPr/>
      <dgm:t>
        <a:bodyPr/>
        <a:lstStyle/>
        <a:p>
          <a:endParaRPr lang="en-US"/>
        </a:p>
      </dgm:t>
    </dgm:pt>
    <dgm:pt modelId="{12F9EC61-7CCF-0D41-932C-01C8AAD116DF}" type="pres">
      <dgm:prSet presAssocID="{5366F881-2CD7-DF42-B115-8789E921E8B2}" presName="dummy" presStyleCnt="0"/>
      <dgm:spPr/>
    </dgm:pt>
    <dgm:pt modelId="{F5C6C304-6956-2143-A66E-868EDE4CCE85}" type="pres">
      <dgm:prSet presAssocID="{5366F881-2CD7-DF42-B115-8789E921E8B2}" presName="node" presStyleLbl="revTx" presStyleIdx="5" presStyleCnt="6">
        <dgm:presLayoutVars>
          <dgm:bulletEnabled val="1"/>
        </dgm:presLayoutVars>
      </dgm:prSet>
      <dgm:spPr/>
      <dgm:t>
        <a:bodyPr/>
        <a:lstStyle/>
        <a:p>
          <a:endParaRPr lang="en-US"/>
        </a:p>
      </dgm:t>
    </dgm:pt>
    <dgm:pt modelId="{FE68F43A-5167-284D-B51B-5BE91FF632D5}" type="pres">
      <dgm:prSet presAssocID="{25D10037-4800-F74D-A5B2-9629897308A4}" presName="sibTrans" presStyleLbl="node1" presStyleIdx="5" presStyleCnt="6"/>
      <dgm:spPr/>
      <dgm:t>
        <a:bodyPr/>
        <a:lstStyle/>
        <a:p>
          <a:endParaRPr lang="en-US"/>
        </a:p>
      </dgm:t>
    </dgm:pt>
  </dgm:ptLst>
  <dgm:cxnLst>
    <dgm:cxn modelId="{350FD1B5-40AA-3944-9AE3-CA9DAA76ABD8}" type="presOf" srcId="{49EB58B6-B49F-4244-90F8-33698A06AE2E}" destId="{5E8B873F-B668-7941-BF3F-7DDE93CE1A8F}" srcOrd="0" destOrd="0" presId="urn:microsoft.com/office/officeart/2005/8/layout/cycle1"/>
    <dgm:cxn modelId="{87867939-DD5F-D149-A892-8ED8E9F03D77}" srcId="{516E8696-4167-414C-8353-AB35F5668556}" destId="{F3C759E6-25A3-464F-BBA4-4D560526EE4C}" srcOrd="2" destOrd="0" parTransId="{4C8C2241-4334-8F4A-8445-F6D897085697}" sibTransId="{63D04E26-132D-5B4F-83B3-D7C8C8945269}"/>
    <dgm:cxn modelId="{2EE48112-455A-A846-B0DE-8F9EC23FEE8A}" type="presOf" srcId="{63D04E26-132D-5B4F-83B3-D7C8C8945269}" destId="{2C8E92DC-4B7D-1549-8B72-CB3AA4555D3F}" srcOrd="0" destOrd="0" presId="urn:microsoft.com/office/officeart/2005/8/layout/cycle1"/>
    <dgm:cxn modelId="{2904F4CA-AA66-0F4F-8D63-C0A0FFB575DB}" srcId="{516E8696-4167-414C-8353-AB35F5668556}" destId="{5FA34E23-F994-EB4A-A664-73D0DCDFA456}" srcOrd="0" destOrd="0" parTransId="{54F33214-577D-0C4E-8672-3B23AB07C7EA}" sibTransId="{7688E757-994D-FB49-BF9D-B99C37E3886D}"/>
    <dgm:cxn modelId="{D96D4ACE-8875-E643-83BE-43AEFD148071}" srcId="{516E8696-4167-414C-8353-AB35F5668556}" destId="{E2720835-D4E4-114C-87F8-F583DED7C9DE}" srcOrd="4" destOrd="0" parTransId="{5063E3C7-259D-A742-803F-C3111F80DC15}" sibTransId="{04643B94-5C17-4B44-9545-FEB73D7E1029}"/>
    <dgm:cxn modelId="{89F9F782-8724-5A48-A2B3-8599D41397F9}" type="presOf" srcId="{F3C759E6-25A3-464F-BBA4-4D560526EE4C}" destId="{FBDDC62D-C0D3-6949-8959-55FAA7C2C205}" srcOrd="0" destOrd="0" presId="urn:microsoft.com/office/officeart/2005/8/layout/cycle1"/>
    <dgm:cxn modelId="{26A54A91-AF81-C745-9D41-95DC1C92A0FA}" srcId="{516E8696-4167-414C-8353-AB35F5668556}" destId="{5366F881-2CD7-DF42-B115-8789E921E8B2}" srcOrd="5" destOrd="0" parTransId="{4C7D291E-4159-1D42-8B6D-B9AA4F8E627F}" sibTransId="{25D10037-4800-F74D-A5B2-9629897308A4}"/>
    <dgm:cxn modelId="{C21AA4C3-EC31-2A41-9FE1-D987E000B5E9}" type="presOf" srcId="{E2720835-D4E4-114C-87F8-F583DED7C9DE}" destId="{BFABA0B6-401D-6B49-848A-20FB4D76FB5D}" srcOrd="0" destOrd="0" presId="urn:microsoft.com/office/officeart/2005/8/layout/cycle1"/>
    <dgm:cxn modelId="{E21335B3-C2E2-1249-92BF-D123041F7EF7}" type="presOf" srcId="{5FA34E23-F994-EB4A-A664-73D0DCDFA456}" destId="{C93592BC-4583-3142-8EFF-2DF2A64DD6C8}" srcOrd="0" destOrd="0" presId="urn:microsoft.com/office/officeart/2005/8/layout/cycle1"/>
    <dgm:cxn modelId="{7ACDB56A-E93E-5249-AEFB-861640B88CFE}" type="presOf" srcId="{7688E757-994D-FB49-BF9D-B99C37E3886D}" destId="{48D015F3-CA2C-CE4D-9A51-51586C8529D0}" srcOrd="0" destOrd="0" presId="urn:microsoft.com/office/officeart/2005/8/layout/cycle1"/>
    <dgm:cxn modelId="{BA5009D8-9A2A-3F45-A222-4C8A2B848464}" srcId="{516E8696-4167-414C-8353-AB35F5668556}" destId="{9E526F79-B1A0-FE41-8A23-7C18C560BA65}" srcOrd="3" destOrd="0" parTransId="{1DF6782F-02A6-A44E-8344-74E73274BF4E}" sibTransId="{F1140692-A3CE-D143-8EBA-2C83B55F8AB7}"/>
    <dgm:cxn modelId="{4A2E6776-013C-0C4A-BCC8-0F4EE426C557}" type="presOf" srcId="{90D0329F-A9BD-0447-B929-78A8E8B3108F}" destId="{E07F3308-CF35-C94E-8479-DE9D6FBD06E5}" srcOrd="0" destOrd="0" presId="urn:microsoft.com/office/officeart/2005/8/layout/cycle1"/>
    <dgm:cxn modelId="{933B3828-904B-8D42-AA94-42BB36F358D3}" srcId="{516E8696-4167-414C-8353-AB35F5668556}" destId="{49EB58B6-B49F-4244-90F8-33698A06AE2E}" srcOrd="1" destOrd="0" parTransId="{C4307E4A-33D7-C949-AE00-0E893782C717}" sibTransId="{90D0329F-A9BD-0447-B929-78A8E8B3108F}"/>
    <dgm:cxn modelId="{E03C3734-F7AA-2648-92C9-3D9158EA3944}" type="presOf" srcId="{5366F881-2CD7-DF42-B115-8789E921E8B2}" destId="{F5C6C304-6956-2143-A66E-868EDE4CCE85}" srcOrd="0" destOrd="0" presId="urn:microsoft.com/office/officeart/2005/8/layout/cycle1"/>
    <dgm:cxn modelId="{C04D01E1-73C4-4A48-8941-433A5ED03F0A}" type="presOf" srcId="{F1140692-A3CE-D143-8EBA-2C83B55F8AB7}" destId="{0682F530-0068-2D45-9378-7178CD5A8BC2}" srcOrd="0" destOrd="0" presId="urn:microsoft.com/office/officeart/2005/8/layout/cycle1"/>
    <dgm:cxn modelId="{2692C15A-FB8A-3743-8495-0A5E72533673}" type="presOf" srcId="{516E8696-4167-414C-8353-AB35F5668556}" destId="{7820FE7A-60AE-2248-97D3-4B614291ADF9}" srcOrd="0" destOrd="0" presId="urn:microsoft.com/office/officeart/2005/8/layout/cycle1"/>
    <dgm:cxn modelId="{7F8A6531-BFD7-2A4A-80C0-74365179A6BB}" type="presOf" srcId="{9E526F79-B1A0-FE41-8A23-7C18C560BA65}" destId="{E0433924-30FB-F24E-9BBE-F1864606C35D}" srcOrd="0" destOrd="0" presId="urn:microsoft.com/office/officeart/2005/8/layout/cycle1"/>
    <dgm:cxn modelId="{BFDC2643-E8BC-0D4D-A1E3-45D125FCFC69}" type="presOf" srcId="{04643B94-5C17-4B44-9545-FEB73D7E1029}" destId="{B5261B91-E222-F24C-A0B5-76518D5F1438}" srcOrd="0" destOrd="0" presId="urn:microsoft.com/office/officeart/2005/8/layout/cycle1"/>
    <dgm:cxn modelId="{E799D9CC-BDA9-2842-BDF4-84856BADA31A}" type="presOf" srcId="{25D10037-4800-F74D-A5B2-9629897308A4}" destId="{FE68F43A-5167-284D-B51B-5BE91FF632D5}" srcOrd="0" destOrd="0" presId="urn:microsoft.com/office/officeart/2005/8/layout/cycle1"/>
    <dgm:cxn modelId="{B55F62A4-327E-094B-933B-6F70BC348A40}" type="presParOf" srcId="{7820FE7A-60AE-2248-97D3-4B614291ADF9}" destId="{111FBFCA-97CB-3E48-ADD4-AEBBC88ECD6B}" srcOrd="0" destOrd="0" presId="urn:microsoft.com/office/officeart/2005/8/layout/cycle1"/>
    <dgm:cxn modelId="{D7E63C39-D4C5-D741-93C8-C2133CCF6B69}" type="presParOf" srcId="{7820FE7A-60AE-2248-97D3-4B614291ADF9}" destId="{C93592BC-4583-3142-8EFF-2DF2A64DD6C8}" srcOrd="1" destOrd="0" presId="urn:microsoft.com/office/officeart/2005/8/layout/cycle1"/>
    <dgm:cxn modelId="{8594E945-A0C3-DD44-9054-1329CB8F57DE}" type="presParOf" srcId="{7820FE7A-60AE-2248-97D3-4B614291ADF9}" destId="{48D015F3-CA2C-CE4D-9A51-51586C8529D0}" srcOrd="2" destOrd="0" presId="urn:microsoft.com/office/officeart/2005/8/layout/cycle1"/>
    <dgm:cxn modelId="{9EE347DA-60BE-E548-946B-FCEEABDDA84D}" type="presParOf" srcId="{7820FE7A-60AE-2248-97D3-4B614291ADF9}" destId="{09853A38-B16A-6642-B773-F1FAC85E6AB8}" srcOrd="3" destOrd="0" presId="urn:microsoft.com/office/officeart/2005/8/layout/cycle1"/>
    <dgm:cxn modelId="{071348D4-015A-2945-8F46-96B6F526D9AC}" type="presParOf" srcId="{7820FE7A-60AE-2248-97D3-4B614291ADF9}" destId="{5E8B873F-B668-7941-BF3F-7DDE93CE1A8F}" srcOrd="4" destOrd="0" presId="urn:microsoft.com/office/officeart/2005/8/layout/cycle1"/>
    <dgm:cxn modelId="{51C6B75F-980A-D840-92F7-B484603B316D}" type="presParOf" srcId="{7820FE7A-60AE-2248-97D3-4B614291ADF9}" destId="{E07F3308-CF35-C94E-8479-DE9D6FBD06E5}" srcOrd="5" destOrd="0" presId="urn:microsoft.com/office/officeart/2005/8/layout/cycle1"/>
    <dgm:cxn modelId="{67097145-361C-224D-9D34-E111474FDFA2}" type="presParOf" srcId="{7820FE7A-60AE-2248-97D3-4B614291ADF9}" destId="{B5F0C3A9-A42C-7B43-95D5-1057AF4DC378}" srcOrd="6" destOrd="0" presId="urn:microsoft.com/office/officeart/2005/8/layout/cycle1"/>
    <dgm:cxn modelId="{45B953DC-86D6-E548-9523-46E9DB02245C}" type="presParOf" srcId="{7820FE7A-60AE-2248-97D3-4B614291ADF9}" destId="{FBDDC62D-C0D3-6949-8959-55FAA7C2C205}" srcOrd="7" destOrd="0" presId="urn:microsoft.com/office/officeart/2005/8/layout/cycle1"/>
    <dgm:cxn modelId="{C6A2EE6E-289E-014E-9AFA-A3F65C92F506}" type="presParOf" srcId="{7820FE7A-60AE-2248-97D3-4B614291ADF9}" destId="{2C8E92DC-4B7D-1549-8B72-CB3AA4555D3F}" srcOrd="8" destOrd="0" presId="urn:microsoft.com/office/officeart/2005/8/layout/cycle1"/>
    <dgm:cxn modelId="{A992B40C-E116-654E-8C15-14B513AD36A9}" type="presParOf" srcId="{7820FE7A-60AE-2248-97D3-4B614291ADF9}" destId="{7B19EC24-0A6A-4540-92CA-9CA185B843F3}" srcOrd="9" destOrd="0" presId="urn:microsoft.com/office/officeart/2005/8/layout/cycle1"/>
    <dgm:cxn modelId="{8A0619C0-F664-C74A-AFAE-60B89E976AFC}" type="presParOf" srcId="{7820FE7A-60AE-2248-97D3-4B614291ADF9}" destId="{E0433924-30FB-F24E-9BBE-F1864606C35D}" srcOrd="10" destOrd="0" presId="urn:microsoft.com/office/officeart/2005/8/layout/cycle1"/>
    <dgm:cxn modelId="{39B5B10D-AFEF-C94F-A68C-B49D8B4A557A}" type="presParOf" srcId="{7820FE7A-60AE-2248-97D3-4B614291ADF9}" destId="{0682F530-0068-2D45-9378-7178CD5A8BC2}" srcOrd="11" destOrd="0" presId="urn:microsoft.com/office/officeart/2005/8/layout/cycle1"/>
    <dgm:cxn modelId="{05E88553-9304-E247-8D4D-F0CF29BCA6BA}" type="presParOf" srcId="{7820FE7A-60AE-2248-97D3-4B614291ADF9}" destId="{EBD2D713-1523-CB4F-97E3-EAD8225F7B9F}" srcOrd="12" destOrd="0" presId="urn:microsoft.com/office/officeart/2005/8/layout/cycle1"/>
    <dgm:cxn modelId="{635A5FCE-BC1F-114C-8CF4-84D4958C4A36}" type="presParOf" srcId="{7820FE7A-60AE-2248-97D3-4B614291ADF9}" destId="{BFABA0B6-401D-6B49-848A-20FB4D76FB5D}" srcOrd="13" destOrd="0" presId="urn:microsoft.com/office/officeart/2005/8/layout/cycle1"/>
    <dgm:cxn modelId="{DFBC556F-761C-FC46-AEB6-5A538D36AC3C}" type="presParOf" srcId="{7820FE7A-60AE-2248-97D3-4B614291ADF9}" destId="{B5261B91-E222-F24C-A0B5-76518D5F1438}" srcOrd="14" destOrd="0" presId="urn:microsoft.com/office/officeart/2005/8/layout/cycle1"/>
    <dgm:cxn modelId="{5AEB22B2-2618-CF48-9D69-854D2AC8E525}" type="presParOf" srcId="{7820FE7A-60AE-2248-97D3-4B614291ADF9}" destId="{12F9EC61-7CCF-0D41-932C-01C8AAD116DF}" srcOrd="15" destOrd="0" presId="urn:microsoft.com/office/officeart/2005/8/layout/cycle1"/>
    <dgm:cxn modelId="{C1D18A83-20C3-CE44-B8FA-125E9425069B}" type="presParOf" srcId="{7820FE7A-60AE-2248-97D3-4B614291ADF9}" destId="{F5C6C304-6956-2143-A66E-868EDE4CCE85}" srcOrd="16" destOrd="0" presId="urn:microsoft.com/office/officeart/2005/8/layout/cycle1"/>
    <dgm:cxn modelId="{F22FBB93-4D5C-2941-ADFB-E79407FF62F5}" type="presParOf" srcId="{7820FE7A-60AE-2248-97D3-4B614291ADF9}" destId="{FE68F43A-5167-284D-B51B-5BE91FF632D5}"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D1AC8-7813-3C41-8B13-0FCF6C7E7097}" type="doc">
      <dgm:prSet loTypeId="urn:microsoft.com/office/officeart/2005/8/layout/hierarchy2" loCatId="" qsTypeId="urn:microsoft.com/office/officeart/2005/8/quickstyle/simple3" qsCatId="simple" csTypeId="urn:microsoft.com/office/officeart/2005/8/colors/accent1_2" csCatId="accent1" phldr="1"/>
      <dgm:spPr/>
      <dgm:t>
        <a:bodyPr/>
        <a:lstStyle/>
        <a:p>
          <a:endParaRPr lang="en-US"/>
        </a:p>
      </dgm:t>
    </dgm:pt>
    <dgm:pt modelId="{6A71C161-7938-0C46-8D96-66E7B892803C}">
      <dgm:prSet phldrT="[Text]"/>
      <dgm:spPr/>
      <dgm:t>
        <a:bodyPr/>
        <a:lstStyle/>
        <a:p>
          <a:r>
            <a:rPr lang="en-US" dirty="0" smtClean="0"/>
            <a:t>Difficulty with Social Relationships</a:t>
          </a:r>
          <a:endParaRPr lang="en-US" dirty="0"/>
        </a:p>
      </dgm:t>
    </dgm:pt>
    <dgm:pt modelId="{7DB25FDA-A484-F34B-B187-E91DC1E03680}" type="parTrans" cxnId="{8B8A83EF-7F53-AE45-981A-690B364D4C3B}">
      <dgm:prSet/>
      <dgm:spPr/>
      <dgm:t>
        <a:bodyPr/>
        <a:lstStyle/>
        <a:p>
          <a:endParaRPr lang="en-US"/>
        </a:p>
      </dgm:t>
    </dgm:pt>
    <dgm:pt modelId="{AFFFD9FF-17FA-1940-B125-C26A4A3AC162}" type="sibTrans" cxnId="{8B8A83EF-7F53-AE45-981A-690B364D4C3B}">
      <dgm:prSet/>
      <dgm:spPr/>
      <dgm:t>
        <a:bodyPr/>
        <a:lstStyle/>
        <a:p>
          <a:endParaRPr lang="en-US"/>
        </a:p>
      </dgm:t>
    </dgm:pt>
    <dgm:pt modelId="{25C5F804-3E8B-C44E-BC74-C341523984EB}">
      <dgm:prSet phldrT="[Text]"/>
      <dgm:spPr/>
      <dgm:t>
        <a:bodyPr/>
        <a:lstStyle/>
        <a:p>
          <a:r>
            <a:rPr lang="en-US" dirty="0" smtClean="0"/>
            <a:t>Difficulty with Family relationships</a:t>
          </a:r>
          <a:endParaRPr lang="en-US" dirty="0"/>
        </a:p>
      </dgm:t>
    </dgm:pt>
    <dgm:pt modelId="{27DC2ACD-5F05-F049-B1D9-05550F22393A}" type="parTrans" cxnId="{D832C3CD-2ABC-BB42-8412-328A919F51D1}">
      <dgm:prSet/>
      <dgm:spPr/>
      <dgm:t>
        <a:bodyPr/>
        <a:lstStyle/>
        <a:p>
          <a:endParaRPr lang="en-US"/>
        </a:p>
      </dgm:t>
    </dgm:pt>
    <dgm:pt modelId="{08FAA1CD-D212-4743-A5DE-1A643238674D}" type="sibTrans" cxnId="{D832C3CD-2ABC-BB42-8412-328A919F51D1}">
      <dgm:prSet/>
      <dgm:spPr/>
      <dgm:t>
        <a:bodyPr/>
        <a:lstStyle/>
        <a:p>
          <a:endParaRPr lang="en-US"/>
        </a:p>
      </dgm:t>
    </dgm:pt>
    <dgm:pt modelId="{97836727-F588-9B48-A245-C9361BB5E3A3}">
      <dgm:prSet phldrT="[Text]"/>
      <dgm:spPr/>
      <dgm:t>
        <a:bodyPr/>
        <a:lstStyle/>
        <a:p>
          <a:r>
            <a:rPr lang="en-US" dirty="0" smtClean="0"/>
            <a:t>Recurrent Hospitalizations</a:t>
          </a:r>
          <a:endParaRPr lang="en-US" dirty="0"/>
        </a:p>
      </dgm:t>
    </dgm:pt>
    <dgm:pt modelId="{9608961F-12EF-1045-B156-80818A864FDE}" type="parTrans" cxnId="{D2254210-66BB-4D44-A1B3-481FB98B7CD1}">
      <dgm:prSet/>
      <dgm:spPr/>
      <dgm:t>
        <a:bodyPr/>
        <a:lstStyle/>
        <a:p>
          <a:endParaRPr lang="en-US"/>
        </a:p>
      </dgm:t>
    </dgm:pt>
    <dgm:pt modelId="{4330B4EA-BB28-8F4A-A524-07109F657803}" type="sibTrans" cxnId="{D2254210-66BB-4D44-A1B3-481FB98B7CD1}">
      <dgm:prSet/>
      <dgm:spPr/>
      <dgm:t>
        <a:bodyPr/>
        <a:lstStyle/>
        <a:p>
          <a:endParaRPr lang="en-US"/>
        </a:p>
      </dgm:t>
    </dgm:pt>
    <dgm:pt modelId="{AFFA6A0F-0833-3949-BBFD-D1F83B2B7E39}">
      <dgm:prSet/>
      <dgm:spPr/>
      <dgm:t>
        <a:bodyPr/>
        <a:lstStyle/>
        <a:p>
          <a:r>
            <a:rPr lang="en-US" dirty="0" smtClean="0"/>
            <a:t>Difficulty Maintaining Friendships</a:t>
          </a:r>
          <a:endParaRPr lang="en-US" dirty="0"/>
        </a:p>
      </dgm:t>
    </dgm:pt>
    <dgm:pt modelId="{5E23BA8A-852F-664E-838F-05DB2B2FA466}" type="parTrans" cxnId="{38C1A1BC-9AA4-4C4F-9EA8-790841B3D94E}">
      <dgm:prSet/>
      <dgm:spPr/>
      <dgm:t>
        <a:bodyPr/>
        <a:lstStyle/>
        <a:p>
          <a:endParaRPr lang="en-US"/>
        </a:p>
      </dgm:t>
    </dgm:pt>
    <dgm:pt modelId="{8DC8D254-958D-244B-B4B6-9D4B1FAD2A2B}" type="sibTrans" cxnId="{38C1A1BC-9AA4-4C4F-9EA8-790841B3D94E}">
      <dgm:prSet/>
      <dgm:spPr/>
      <dgm:t>
        <a:bodyPr/>
        <a:lstStyle/>
        <a:p>
          <a:endParaRPr lang="en-US"/>
        </a:p>
      </dgm:t>
    </dgm:pt>
    <dgm:pt modelId="{D60B8326-FC27-3944-B2AA-AD38797D85EE}">
      <dgm:prSet/>
      <dgm:spPr/>
      <dgm:t>
        <a:bodyPr/>
        <a:lstStyle/>
        <a:p>
          <a:r>
            <a:rPr lang="en-US" dirty="0" smtClean="0"/>
            <a:t>Difficulty Maintaining Employment</a:t>
          </a:r>
          <a:endParaRPr lang="en-US" dirty="0"/>
        </a:p>
      </dgm:t>
    </dgm:pt>
    <dgm:pt modelId="{1A47A029-B6C0-9848-AA3E-256CC71B3FE6}" type="parTrans" cxnId="{385064F1-A238-FE43-82A5-FEE88FC5630F}">
      <dgm:prSet/>
      <dgm:spPr/>
      <dgm:t>
        <a:bodyPr/>
        <a:lstStyle/>
        <a:p>
          <a:endParaRPr lang="en-US"/>
        </a:p>
      </dgm:t>
    </dgm:pt>
    <dgm:pt modelId="{AB2B86B7-7A7F-9F43-9D2F-0E3ECB7B7F03}" type="sibTrans" cxnId="{385064F1-A238-FE43-82A5-FEE88FC5630F}">
      <dgm:prSet/>
      <dgm:spPr/>
      <dgm:t>
        <a:bodyPr/>
        <a:lstStyle/>
        <a:p>
          <a:endParaRPr lang="en-US"/>
        </a:p>
      </dgm:t>
    </dgm:pt>
    <dgm:pt modelId="{EABCE6E4-77C2-B340-9CE4-B63404C0E00C}">
      <dgm:prSet/>
      <dgm:spPr/>
      <dgm:t>
        <a:bodyPr/>
        <a:lstStyle/>
        <a:p>
          <a:r>
            <a:rPr lang="en-US" dirty="0" smtClean="0"/>
            <a:t>Substance Abuse</a:t>
          </a:r>
          <a:endParaRPr lang="en-US" dirty="0"/>
        </a:p>
      </dgm:t>
    </dgm:pt>
    <dgm:pt modelId="{10B5D7FE-B5D3-B34F-935B-9C1981351208}" type="parTrans" cxnId="{EDA5CFC6-7675-6D49-93FF-AE0515E73052}">
      <dgm:prSet/>
      <dgm:spPr/>
      <dgm:t>
        <a:bodyPr/>
        <a:lstStyle/>
        <a:p>
          <a:endParaRPr lang="en-US"/>
        </a:p>
      </dgm:t>
    </dgm:pt>
    <dgm:pt modelId="{13B54334-00C1-8C45-A82F-A68ECB0B03E7}" type="sibTrans" cxnId="{EDA5CFC6-7675-6D49-93FF-AE0515E73052}">
      <dgm:prSet/>
      <dgm:spPr/>
      <dgm:t>
        <a:bodyPr/>
        <a:lstStyle/>
        <a:p>
          <a:endParaRPr lang="en-US"/>
        </a:p>
      </dgm:t>
    </dgm:pt>
    <dgm:pt modelId="{10C584BC-3063-AB41-940F-773CFBA4982B}">
      <dgm:prSet/>
      <dgm:spPr/>
      <dgm:t>
        <a:bodyPr/>
        <a:lstStyle/>
        <a:p>
          <a:r>
            <a:rPr lang="en-US" dirty="0" smtClean="0"/>
            <a:t>Suicidal Ideations or Attempts</a:t>
          </a:r>
          <a:endParaRPr lang="en-US" dirty="0"/>
        </a:p>
      </dgm:t>
    </dgm:pt>
    <dgm:pt modelId="{02E32922-7C89-6948-9D14-E4C27DDE943E}" type="parTrans" cxnId="{1E5AA0B9-56C6-3D41-832F-797E9E912EB7}">
      <dgm:prSet/>
      <dgm:spPr/>
      <dgm:t>
        <a:bodyPr/>
        <a:lstStyle/>
        <a:p>
          <a:endParaRPr lang="en-US"/>
        </a:p>
      </dgm:t>
    </dgm:pt>
    <dgm:pt modelId="{3620CADF-5223-5548-AB8A-98A163B50B1F}" type="sibTrans" cxnId="{1E5AA0B9-56C6-3D41-832F-797E9E912EB7}">
      <dgm:prSet/>
      <dgm:spPr/>
      <dgm:t>
        <a:bodyPr/>
        <a:lstStyle/>
        <a:p>
          <a:endParaRPr lang="en-US"/>
        </a:p>
      </dgm:t>
    </dgm:pt>
    <dgm:pt modelId="{A17BF560-87B1-8443-8C07-48FBF7133072}">
      <dgm:prSet/>
      <dgm:spPr/>
      <dgm:t>
        <a:bodyPr/>
        <a:lstStyle/>
        <a:p>
          <a:r>
            <a:rPr lang="en-US" dirty="0" smtClean="0"/>
            <a:t>Imprisonment or Legal Issues</a:t>
          </a:r>
          <a:endParaRPr lang="en-US" dirty="0"/>
        </a:p>
      </dgm:t>
    </dgm:pt>
    <dgm:pt modelId="{E467E41B-8610-7A40-9C08-68CCCCCA871F}" type="parTrans" cxnId="{F008D453-34B4-6B41-9A3A-A9A0F33D0BCC}">
      <dgm:prSet/>
      <dgm:spPr/>
      <dgm:t>
        <a:bodyPr/>
        <a:lstStyle/>
        <a:p>
          <a:endParaRPr lang="en-US"/>
        </a:p>
      </dgm:t>
    </dgm:pt>
    <dgm:pt modelId="{2886EED7-ECA7-5649-87B0-B3EB7F50FB30}" type="sibTrans" cxnId="{F008D453-34B4-6B41-9A3A-A9A0F33D0BCC}">
      <dgm:prSet/>
      <dgm:spPr/>
      <dgm:t>
        <a:bodyPr/>
        <a:lstStyle/>
        <a:p>
          <a:endParaRPr lang="en-US"/>
        </a:p>
      </dgm:t>
    </dgm:pt>
    <dgm:pt modelId="{E8C27895-540B-2145-853B-B1C95C237016}">
      <dgm:prSet phldrT="[Text]"/>
      <dgm:spPr/>
      <dgm:t>
        <a:bodyPr/>
        <a:lstStyle/>
        <a:p>
          <a:r>
            <a:rPr lang="en-US" dirty="0" smtClean="0"/>
            <a:t>Impaired Social and Occupational Relationships</a:t>
          </a:r>
          <a:endParaRPr lang="en-US" dirty="0"/>
        </a:p>
      </dgm:t>
    </dgm:pt>
    <dgm:pt modelId="{5ECBC773-57F8-CB45-9A89-84D4F7E6FCFD}" type="sibTrans" cxnId="{50FBB361-587C-0A48-94D7-5124ABAE1259}">
      <dgm:prSet/>
      <dgm:spPr/>
      <dgm:t>
        <a:bodyPr/>
        <a:lstStyle/>
        <a:p>
          <a:endParaRPr lang="en-US"/>
        </a:p>
      </dgm:t>
    </dgm:pt>
    <dgm:pt modelId="{BC86E95F-BB90-2C42-A4AB-507D6BCD5B60}" type="parTrans" cxnId="{50FBB361-587C-0A48-94D7-5124ABAE1259}">
      <dgm:prSet/>
      <dgm:spPr/>
      <dgm:t>
        <a:bodyPr/>
        <a:lstStyle/>
        <a:p>
          <a:endParaRPr lang="en-US"/>
        </a:p>
      </dgm:t>
    </dgm:pt>
    <dgm:pt modelId="{FDDEB5EB-66E1-6F44-967A-6F0A0DA04241}" type="pres">
      <dgm:prSet presAssocID="{C63D1AC8-7813-3C41-8B13-0FCF6C7E7097}" presName="diagram" presStyleCnt="0">
        <dgm:presLayoutVars>
          <dgm:chPref val="1"/>
          <dgm:dir/>
          <dgm:animOne val="branch"/>
          <dgm:animLvl val="lvl"/>
          <dgm:resizeHandles val="exact"/>
        </dgm:presLayoutVars>
      </dgm:prSet>
      <dgm:spPr/>
      <dgm:t>
        <a:bodyPr/>
        <a:lstStyle/>
        <a:p>
          <a:endParaRPr lang="en-US"/>
        </a:p>
      </dgm:t>
    </dgm:pt>
    <dgm:pt modelId="{BB632C26-F4B7-DE40-A7B5-786344F00FB6}" type="pres">
      <dgm:prSet presAssocID="{E8C27895-540B-2145-853B-B1C95C237016}" presName="root1" presStyleCnt="0"/>
      <dgm:spPr/>
    </dgm:pt>
    <dgm:pt modelId="{E2C5AE31-8E34-E049-8479-8D7D7D8ECDBF}" type="pres">
      <dgm:prSet presAssocID="{E8C27895-540B-2145-853B-B1C95C237016}" presName="LevelOneTextNode" presStyleLbl="node0" presStyleIdx="0" presStyleCnt="1">
        <dgm:presLayoutVars>
          <dgm:chPref val="3"/>
        </dgm:presLayoutVars>
      </dgm:prSet>
      <dgm:spPr/>
      <dgm:t>
        <a:bodyPr/>
        <a:lstStyle/>
        <a:p>
          <a:endParaRPr lang="en-US"/>
        </a:p>
      </dgm:t>
    </dgm:pt>
    <dgm:pt modelId="{B8FFC57A-8743-EF42-91A6-6EACDD472902}" type="pres">
      <dgm:prSet presAssocID="{E8C27895-540B-2145-853B-B1C95C237016}" presName="level2hierChild" presStyleCnt="0"/>
      <dgm:spPr/>
    </dgm:pt>
    <dgm:pt modelId="{36F13810-AA77-E446-8024-96DEADA35A5E}" type="pres">
      <dgm:prSet presAssocID="{7DB25FDA-A484-F34B-B187-E91DC1E03680}" presName="conn2-1" presStyleLbl="parChTrans1D2" presStyleIdx="0" presStyleCnt="2"/>
      <dgm:spPr/>
      <dgm:t>
        <a:bodyPr/>
        <a:lstStyle/>
        <a:p>
          <a:endParaRPr lang="en-US"/>
        </a:p>
      </dgm:t>
    </dgm:pt>
    <dgm:pt modelId="{BDCE69CE-CFCB-5F45-BB8F-6BB28EE21870}" type="pres">
      <dgm:prSet presAssocID="{7DB25FDA-A484-F34B-B187-E91DC1E03680}" presName="connTx" presStyleLbl="parChTrans1D2" presStyleIdx="0" presStyleCnt="2"/>
      <dgm:spPr/>
      <dgm:t>
        <a:bodyPr/>
        <a:lstStyle/>
        <a:p>
          <a:endParaRPr lang="en-US"/>
        </a:p>
      </dgm:t>
    </dgm:pt>
    <dgm:pt modelId="{8930297A-A618-C641-A873-9A4F2BD9DCD3}" type="pres">
      <dgm:prSet presAssocID="{6A71C161-7938-0C46-8D96-66E7B892803C}" presName="root2" presStyleCnt="0"/>
      <dgm:spPr/>
    </dgm:pt>
    <dgm:pt modelId="{0443D0BA-F4AE-B745-AFAB-9FADEBE08DCE}" type="pres">
      <dgm:prSet presAssocID="{6A71C161-7938-0C46-8D96-66E7B892803C}" presName="LevelTwoTextNode" presStyleLbl="node2" presStyleIdx="0" presStyleCnt="2">
        <dgm:presLayoutVars>
          <dgm:chPref val="3"/>
        </dgm:presLayoutVars>
      </dgm:prSet>
      <dgm:spPr/>
      <dgm:t>
        <a:bodyPr/>
        <a:lstStyle/>
        <a:p>
          <a:endParaRPr lang="en-US"/>
        </a:p>
      </dgm:t>
    </dgm:pt>
    <dgm:pt modelId="{6C3A6D76-BD49-C24A-A6F3-02693E4B392B}" type="pres">
      <dgm:prSet presAssocID="{6A71C161-7938-0C46-8D96-66E7B892803C}" presName="level3hierChild" presStyleCnt="0"/>
      <dgm:spPr/>
    </dgm:pt>
    <dgm:pt modelId="{EB7E0A2F-4F88-0648-84CD-5D2067F0AFFE}" type="pres">
      <dgm:prSet presAssocID="{1A47A029-B6C0-9848-AA3E-256CC71B3FE6}" presName="conn2-1" presStyleLbl="parChTrans1D3" presStyleIdx="0" presStyleCnt="6"/>
      <dgm:spPr/>
      <dgm:t>
        <a:bodyPr/>
        <a:lstStyle/>
        <a:p>
          <a:endParaRPr lang="en-US"/>
        </a:p>
      </dgm:t>
    </dgm:pt>
    <dgm:pt modelId="{81AEE710-8226-DC4B-B0B1-5E46E8361690}" type="pres">
      <dgm:prSet presAssocID="{1A47A029-B6C0-9848-AA3E-256CC71B3FE6}" presName="connTx" presStyleLbl="parChTrans1D3" presStyleIdx="0" presStyleCnt="6"/>
      <dgm:spPr/>
      <dgm:t>
        <a:bodyPr/>
        <a:lstStyle/>
        <a:p>
          <a:endParaRPr lang="en-US"/>
        </a:p>
      </dgm:t>
    </dgm:pt>
    <dgm:pt modelId="{4E1F10EA-7FDE-C940-855D-92ACF9108111}" type="pres">
      <dgm:prSet presAssocID="{D60B8326-FC27-3944-B2AA-AD38797D85EE}" presName="root2" presStyleCnt="0"/>
      <dgm:spPr/>
    </dgm:pt>
    <dgm:pt modelId="{8BEF9A73-BD61-C943-ADE7-5AC89F52FF2F}" type="pres">
      <dgm:prSet presAssocID="{D60B8326-FC27-3944-B2AA-AD38797D85EE}" presName="LevelTwoTextNode" presStyleLbl="node3" presStyleIdx="0" presStyleCnt="6">
        <dgm:presLayoutVars>
          <dgm:chPref val="3"/>
        </dgm:presLayoutVars>
      </dgm:prSet>
      <dgm:spPr/>
      <dgm:t>
        <a:bodyPr/>
        <a:lstStyle/>
        <a:p>
          <a:endParaRPr lang="en-US"/>
        </a:p>
      </dgm:t>
    </dgm:pt>
    <dgm:pt modelId="{800831B3-D950-464A-86AC-96D9AB46D1D4}" type="pres">
      <dgm:prSet presAssocID="{D60B8326-FC27-3944-B2AA-AD38797D85EE}" presName="level3hierChild" presStyleCnt="0"/>
      <dgm:spPr/>
    </dgm:pt>
    <dgm:pt modelId="{124F2F9A-E80E-9242-8733-6E66664ED14A}" type="pres">
      <dgm:prSet presAssocID="{5E23BA8A-852F-664E-838F-05DB2B2FA466}" presName="conn2-1" presStyleLbl="parChTrans1D3" presStyleIdx="1" presStyleCnt="6"/>
      <dgm:spPr/>
      <dgm:t>
        <a:bodyPr/>
        <a:lstStyle/>
        <a:p>
          <a:endParaRPr lang="en-US"/>
        </a:p>
      </dgm:t>
    </dgm:pt>
    <dgm:pt modelId="{0738DE8E-C02A-0F40-996C-F56293B6859D}" type="pres">
      <dgm:prSet presAssocID="{5E23BA8A-852F-664E-838F-05DB2B2FA466}" presName="connTx" presStyleLbl="parChTrans1D3" presStyleIdx="1" presStyleCnt="6"/>
      <dgm:spPr/>
      <dgm:t>
        <a:bodyPr/>
        <a:lstStyle/>
        <a:p>
          <a:endParaRPr lang="en-US"/>
        </a:p>
      </dgm:t>
    </dgm:pt>
    <dgm:pt modelId="{0F6430A9-5614-8A45-BC25-EE79BBDAD8B6}" type="pres">
      <dgm:prSet presAssocID="{AFFA6A0F-0833-3949-BBFD-D1F83B2B7E39}" presName="root2" presStyleCnt="0"/>
      <dgm:spPr/>
    </dgm:pt>
    <dgm:pt modelId="{0AF02A8D-1BC4-B04C-AC62-7E4D2C0C02BF}" type="pres">
      <dgm:prSet presAssocID="{AFFA6A0F-0833-3949-BBFD-D1F83B2B7E39}" presName="LevelTwoTextNode" presStyleLbl="node3" presStyleIdx="1" presStyleCnt="6">
        <dgm:presLayoutVars>
          <dgm:chPref val="3"/>
        </dgm:presLayoutVars>
      </dgm:prSet>
      <dgm:spPr/>
      <dgm:t>
        <a:bodyPr/>
        <a:lstStyle/>
        <a:p>
          <a:endParaRPr lang="en-US"/>
        </a:p>
      </dgm:t>
    </dgm:pt>
    <dgm:pt modelId="{26EC0955-8DF5-0640-87B1-EEE10A53009A}" type="pres">
      <dgm:prSet presAssocID="{AFFA6A0F-0833-3949-BBFD-D1F83B2B7E39}" presName="level3hierChild" presStyleCnt="0"/>
      <dgm:spPr/>
    </dgm:pt>
    <dgm:pt modelId="{3EA9B6F2-6A43-3545-8C8B-058B9443D715}" type="pres">
      <dgm:prSet presAssocID="{27DC2ACD-5F05-F049-B1D9-05550F22393A}" presName="conn2-1" presStyleLbl="parChTrans1D2" presStyleIdx="1" presStyleCnt="2"/>
      <dgm:spPr/>
      <dgm:t>
        <a:bodyPr/>
        <a:lstStyle/>
        <a:p>
          <a:endParaRPr lang="en-US"/>
        </a:p>
      </dgm:t>
    </dgm:pt>
    <dgm:pt modelId="{127E7DBA-7695-8E43-8127-050467D40D87}" type="pres">
      <dgm:prSet presAssocID="{27DC2ACD-5F05-F049-B1D9-05550F22393A}" presName="connTx" presStyleLbl="parChTrans1D2" presStyleIdx="1" presStyleCnt="2"/>
      <dgm:spPr/>
      <dgm:t>
        <a:bodyPr/>
        <a:lstStyle/>
        <a:p>
          <a:endParaRPr lang="en-US"/>
        </a:p>
      </dgm:t>
    </dgm:pt>
    <dgm:pt modelId="{ABB3303F-2290-B64C-A59B-6F13A153AEB1}" type="pres">
      <dgm:prSet presAssocID="{25C5F804-3E8B-C44E-BC74-C341523984EB}" presName="root2" presStyleCnt="0"/>
      <dgm:spPr/>
    </dgm:pt>
    <dgm:pt modelId="{518A83BA-E84A-AD45-BD7B-8CB1236825BB}" type="pres">
      <dgm:prSet presAssocID="{25C5F804-3E8B-C44E-BC74-C341523984EB}" presName="LevelTwoTextNode" presStyleLbl="node2" presStyleIdx="1" presStyleCnt="2">
        <dgm:presLayoutVars>
          <dgm:chPref val="3"/>
        </dgm:presLayoutVars>
      </dgm:prSet>
      <dgm:spPr/>
      <dgm:t>
        <a:bodyPr/>
        <a:lstStyle/>
        <a:p>
          <a:endParaRPr lang="en-US"/>
        </a:p>
      </dgm:t>
    </dgm:pt>
    <dgm:pt modelId="{DEAFE954-34E6-F141-99CD-68206222C2C2}" type="pres">
      <dgm:prSet presAssocID="{25C5F804-3E8B-C44E-BC74-C341523984EB}" presName="level3hierChild" presStyleCnt="0"/>
      <dgm:spPr/>
    </dgm:pt>
    <dgm:pt modelId="{B520C2EC-9499-304D-9132-0F199C3E3E85}" type="pres">
      <dgm:prSet presAssocID="{10B5D7FE-B5D3-B34F-935B-9C1981351208}" presName="conn2-1" presStyleLbl="parChTrans1D3" presStyleIdx="2" presStyleCnt="6"/>
      <dgm:spPr/>
      <dgm:t>
        <a:bodyPr/>
        <a:lstStyle/>
        <a:p>
          <a:endParaRPr lang="en-US"/>
        </a:p>
      </dgm:t>
    </dgm:pt>
    <dgm:pt modelId="{38DC6B99-7349-F64C-BDE8-7887AB47ED12}" type="pres">
      <dgm:prSet presAssocID="{10B5D7FE-B5D3-B34F-935B-9C1981351208}" presName="connTx" presStyleLbl="parChTrans1D3" presStyleIdx="2" presStyleCnt="6"/>
      <dgm:spPr/>
      <dgm:t>
        <a:bodyPr/>
        <a:lstStyle/>
        <a:p>
          <a:endParaRPr lang="en-US"/>
        </a:p>
      </dgm:t>
    </dgm:pt>
    <dgm:pt modelId="{1AAE6CC9-EED8-CC40-9E1B-BB6D9CB7E62C}" type="pres">
      <dgm:prSet presAssocID="{EABCE6E4-77C2-B340-9CE4-B63404C0E00C}" presName="root2" presStyleCnt="0"/>
      <dgm:spPr/>
    </dgm:pt>
    <dgm:pt modelId="{04DB8590-ACF7-5546-9EEE-0D279B7E9E9A}" type="pres">
      <dgm:prSet presAssocID="{EABCE6E4-77C2-B340-9CE4-B63404C0E00C}" presName="LevelTwoTextNode" presStyleLbl="node3" presStyleIdx="2" presStyleCnt="6">
        <dgm:presLayoutVars>
          <dgm:chPref val="3"/>
        </dgm:presLayoutVars>
      </dgm:prSet>
      <dgm:spPr/>
      <dgm:t>
        <a:bodyPr/>
        <a:lstStyle/>
        <a:p>
          <a:endParaRPr lang="en-US"/>
        </a:p>
      </dgm:t>
    </dgm:pt>
    <dgm:pt modelId="{AB5BC9CE-7663-8645-80D3-7635C4DCA5E5}" type="pres">
      <dgm:prSet presAssocID="{EABCE6E4-77C2-B340-9CE4-B63404C0E00C}" presName="level3hierChild" presStyleCnt="0"/>
      <dgm:spPr/>
    </dgm:pt>
    <dgm:pt modelId="{C4B17F2E-CDF8-E54A-AF60-27C58AC4C932}" type="pres">
      <dgm:prSet presAssocID="{02E32922-7C89-6948-9D14-E4C27DDE943E}" presName="conn2-1" presStyleLbl="parChTrans1D3" presStyleIdx="3" presStyleCnt="6"/>
      <dgm:spPr/>
      <dgm:t>
        <a:bodyPr/>
        <a:lstStyle/>
        <a:p>
          <a:endParaRPr lang="en-US"/>
        </a:p>
      </dgm:t>
    </dgm:pt>
    <dgm:pt modelId="{0A089826-72FD-9E44-812E-C5BFAEF2B6DB}" type="pres">
      <dgm:prSet presAssocID="{02E32922-7C89-6948-9D14-E4C27DDE943E}" presName="connTx" presStyleLbl="parChTrans1D3" presStyleIdx="3" presStyleCnt="6"/>
      <dgm:spPr/>
      <dgm:t>
        <a:bodyPr/>
        <a:lstStyle/>
        <a:p>
          <a:endParaRPr lang="en-US"/>
        </a:p>
      </dgm:t>
    </dgm:pt>
    <dgm:pt modelId="{171CC631-D26B-5F43-A598-B5801FD4F3BF}" type="pres">
      <dgm:prSet presAssocID="{10C584BC-3063-AB41-940F-773CFBA4982B}" presName="root2" presStyleCnt="0"/>
      <dgm:spPr/>
    </dgm:pt>
    <dgm:pt modelId="{F6B579AF-EB5B-E343-AAB1-9CB2D949AA2E}" type="pres">
      <dgm:prSet presAssocID="{10C584BC-3063-AB41-940F-773CFBA4982B}" presName="LevelTwoTextNode" presStyleLbl="node3" presStyleIdx="3" presStyleCnt="6">
        <dgm:presLayoutVars>
          <dgm:chPref val="3"/>
        </dgm:presLayoutVars>
      </dgm:prSet>
      <dgm:spPr/>
      <dgm:t>
        <a:bodyPr/>
        <a:lstStyle/>
        <a:p>
          <a:endParaRPr lang="en-US"/>
        </a:p>
      </dgm:t>
    </dgm:pt>
    <dgm:pt modelId="{6ED39736-44FB-A24E-8196-E5B8CAA51EB4}" type="pres">
      <dgm:prSet presAssocID="{10C584BC-3063-AB41-940F-773CFBA4982B}" presName="level3hierChild" presStyleCnt="0"/>
      <dgm:spPr/>
    </dgm:pt>
    <dgm:pt modelId="{7E2CDE8A-E1FE-FA4B-9AB8-A6B1A69214B2}" type="pres">
      <dgm:prSet presAssocID="{E467E41B-8610-7A40-9C08-68CCCCCA871F}" presName="conn2-1" presStyleLbl="parChTrans1D3" presStyleIdx="4" presStyleCnt="6"/>
      <dgm:spPr/>
      <dgm:t>
        <a:bodyPr/>
        <a:lstStyle/>
        <a:p>
          <a:endParaRPr lang="en-US"/>
        </a:p>
      </dgm:t>
    </dgm:pt>
    <dgm:pt modelId="{8D3C8C6A-8907-0546-8C61-31249543FED6}" type="pres">
      <dgm:prSet presAssocID="{E467E41B-8610-7A40-9C08-68CCCCCA871F}" presName="connTx" presStyleLbl="parChTrans1D3" presStyleIdx="4" presStyleCnt="6"/>
      <dgm:spPr/>
      <dgm:t>
        <a:bodyPr/>
        <a:lstStyle/>
        <a:p>
          <a:endParaRPr lang="en-US"/>
        </a:p>
      </dgm:t>
    </dgm:pt>
    <dgm:pt modelId="{37C6D23D-90F4-9D44-A53F-1195D2C1269C}" type="pres">
      <dgm:prSet presAssocID="{A17BF560-87B1-8443-8C07-48FBF7133072}" presName="root2" presStyleCnt="0"/>
      <dgm:spPr/>
    </dgm:pt>
    <dgm:pt modelId="{44F9D3E9-A87A-0A40-ACF3-D154754879EA}" type="pres">
      <dgm:prSet presAssocID="{A17BF560-87B1-8443-8C07-48FBF7133072}" presName="LevelTwoTextNode" presStyleLbl="node3" presStyleIdx="4" presStyleCnt="6">
        <dgm:presLayoutVars>
          <dgm:chPref val="3"/>
        </dgm:presLayoutVars>
      </dgm:prSet>
      <dgm:spPr/>
      <dgm:t>
        <a:bodyPr/>
        <a:lstStyle/>
        <a:p>
          <a:endParaRPr lang="en-US"/>
        </a:p>
      </dgm:t>
    </dgm:pt>
    <dgm:pt modelId="{AC991AFC-A890-744B-B712-A48D8395CAB3}" type="pres">
      <dgm:prSet presAssocID="{A17BF560-87B1-8443-8C07-48FBF7133072}" presName="level3hierChild" presStyleCnt="0"/>
      <dgm:spPr/>
    </dgm:pt>
    <dgm:pt modelId="{893B954E-609B-5642-B669-F1F4EC25AA55}" type="pres">
      <dgm:prSet presAssocID="{9608961F-12EF-1045-B156-80818A864FDE}" presName="conn2-1" presStyleLbl="parChTrans1D3" presStyleIdx="5" presStyleCnt="6"/>
      <dgm:spPr/>
      <dgm:t>
        <a:bodyPr/>
        <a:lstStyle/>
        <a:p>
          <a:endParaRPr lang="en-US"/>
        </a:p>
      </dgm:t>
    </dgm:pt>
    <dgm:pt modelId="{519D9006-97BB-C24E-9309-40EB5E2E2AFE}" type="pres">
      <dgm:prSet presAssocID="{9608961F-12EF-1045-B156-80818A864FDE}" presName="connTx" presStyleLbl="parChTrans1D3" presStyleIdx="5" presStyleCnt="6"/>
      <dgm:spPr/>
      <dgm:t>
        <a:bodyPr/>
        <a:lstStyle/>
        <a:p>
          <a:endParaRPr lang="en-US"/>
        </a:p>
      </dgm:t>
    </dgm:pt>
    <dgm:pt modelId="{FA8D890A-A9EA-FD46-9FC1-7E6D9C5B98D8}" type="pres">
      <dgm:prSet presAssocID="{97836727-F588-9B48-A245-C9361BB5E3A3}" presName="root2" presStyleCnt="0"/>
      <dgm:spPr/>
    </dgm:pt>
    <dgm:pt modelId="{55CBE64C-8F43-C946-84C2-8EEBD8FE22E2}" type="pres">
      <dgm:prSet presAssocID="{97836727-F588-9B48-A245-C9361BB5E3A3}" presName="LevelTwoTextNode" presStyleLbl="node3" presStyleIdx="5" presStyleCnt="6">
        <dgm:presLayoutVars>
          <dgm:chPref val="3"/>
        </dgm:presLayoutVars>
      </dgm:prSet>
      <dgm:spPr/>
      <dgm:t>
        <a:bodyPr/>
        <a:lstStyle/>
        <a:p>
          <a:endParaRPr lang="en-US"/>
        </a:p>
      </dgm:t>
    </dgm:pt>
    <dgm:pt modelId="{BC4F580F-FA47-0745-84A5-B8F8E31EAC11}" type="pres">
      <dgm:prSet presAssocID="{97836727-F588-9B48-A245-C9361BB5E3A3}" presName="level3hierChild" presStyleCnt="0"/>
      <dgm:spPr/>
    </dgm:pt>
  </dgm:ptLst>
  <dgm:cxnLst>
    <dgm:cxn modelId="{78D99A52-268C-F145-9186-B5B5116E3638}" type="presOf" srcId="{D60B8326-FC27-3944-B2AA-AD38797D85EE}" destId="{8BEF9A73-BD61-C943-ADE7-5AC89F52FF2F}" srcOrd="0" destOrd="0" presId="urn:microsoft.com/office/officeart/2005/8/layout/hierarchy2"/>
    <dgm:cxn modelId="{748A4E46-56E9-A143-B45C-84486A8EA07A}" type="presOf" srcId="{EABCE6E4-77C2-B340-9CE4-B63404C0E00C}" destId="{04DB8590-ACF7-5546-9EEE-0D279B7E9E9A}" srcOrd="0" destOrd="0" presId="urn:microsoft.com/office/officeart/2005/8/layout/hierarchy2"/>
    <dgm:cxn modelId="{50FBB361-587C-0A48-94D7-5124ABAE1259}" srcId="{C63D1AC8-7813-3C41-8B13-0FCF6C7E7097}" destId="{E8C27895-540B-2145-853B-B1C95C237016}" srcOrd="0" destOrd="0" parTransId="{BC86E95F-BB90-2C42-A4AB-507D6BCD5B60}" sibTransId="{5ECBC773-57F8-CB45-9A89-84D4F7E6FCFD}"/>
    <dgm:cxn modelId="{BA2554B0-BE51-B84E-8579-9F991B52DCEB}" type="presOf" srcId="{E8C27895-540B-2145-853B-B1C95C237016}" destId="{E2C5AE31-8E34-E049-8479-8D7D7D8ECDBF}" srcOrd="0" destOrd="0" presId="urn:microsoft.com/office/officeart/2005/8/layout/hierarchy2"/>
    <dgm:cxn modelId="{A4C2E45F-63D5-C747-81D6-F5FB6856AE81}" type="presOf" srcId="{5E23BA8A-852F-664E-838F-05DB2B2FA466}" destId="{124F2F9A-E80E-9242-8733-6E66664ED14A}" srcOrd="0" destOrd="0" presId="urn:microsoft.com/office/officeart/2005/8/layout/hierarchy2"/>
    <dgm:cxn modelId="{2F5ECB98-11E0-A34C-B7F7-B7A905A42443}" type="presOf" srcId="{10B5D7FE-B5D3-B34F-935B-9C1981351208}" destId="{38DC6B99-7349-F64C-BDE8-7887AB47ED12}" srcOrd="1" destOrd="0" presId="urn:microsoft.com/office/officeart/2005/8/layout/hierarchy2"/>
    <dgm:cxn modelId="{0772A21E-66E7-6042-8CDB-92151CCE4E1A}" type="presOf" srcId="{1A47A029-B6C0-9848-AA3E-256CC71B3FE6}" destId="{81AEE710-8226-DC4B-B0B1-5E46E8361690}" srcOrd="1" destOrd="0" presId="urn:microsoft.com/office/officeart/2005/8/layout/hierarchy2"/>
    <dgm:cxn modelId="{308BE2F1-32A0-0740-A0E2-C9EB1C19EB2A}" type="presOf" srcId="{9608961F-12EF-1045-B156-80818A864FDE}" destId="{519D9006-97BB-C24E-9309-40EB5E2E2AFE}" srcOrd="1" destOrd="0" presId="urn:microsoft.com/office/officeart/2005/8/layout/hierarchy2"/>
    <dgm:cxn modelId="{271B9CCA-3601-D643-B146-2FA5D121A27F}" type="presOf" srcId="{7DB25FDA-A484-F34B-B187-E91DC1E03680}" destId="{36F13810-AA77-E446-8024-96DEADA35A5E}" srcOrd="0" destOrd="0" presId="urn:microsoft.com/office/officeart/2005/8/layout/hierarchy2"/>
    <dgm:cxn modelId="{2BDBD391-4A3B-D949-8B77-E4067A99D271}" type="presOf" srcId="{9608961F-12EF-1045-B156-80818A864FDE}" destId="{893B954E-609B-5642-B669-F1F4EC25AA55}" srcOrd="0" destOrd="0" presId="urn:microsoft.com/office/officeart/2005/8/layout/hierarchy2"/>
    <dgm:cxn modelId="{6785DDA6-0760-D64C-A19E-9A189E7802AE}" type="presOf" srcId="{97836727-F588-9B48-A245-C9361BB5E3A3}" destId="{55CBE64C-8F43-C946-84C2-8EEBD8FE22E2}" srcOrd="0" destOrd="0" presId="urn:microsoft.com/office/officeart/2005/8/layout/hierarchy2"/>
    <dgm:cxn modelId="{E7E2FBDA-A9F2-AF41-8AA3-0F20F738F9D5}" type="presOf" srcId="{1A47A029-B6C0-9848-AA3E-256CC71B3FE6}" destId="{EB7E0A2F-4F88-0648-84CD-5D2067F0AFFE}" srcOrd="0" destOrd="0" presId="urn:microsoft.com/office/officeart/2005/8/layout/hierarchy2"/>
    <dgm:cxn modelId="{D2254210-66BB-4D44-A1B3-481FB98B7CD1}" srcId="{25C5F804-3E8B-C44E-BC74-C341523984EB}" destId="{97836727-F588-9B48-A245-C9361BB5E3A3}" srcOrd="3" destOrd="0" parTransId="{9608961F-12EF-1045-B156-80818A864FDE}" sibTransId="{4330B4EA-BB28-8F4A-A524-07109F657803}"/>
    <dgm:cxn modelId="{385064F1-A238-FE43-82A5-FEE88FC5630F}" srcId="{6A71C161-7938-0C46-8D96-66E7B892803C}" destId="{D60B8326-FC27-3944-B2AA-AD38797D85EE}" srcOrd="0" destOrd="0" parTransId="{1A47A029-B6C0-9848-AA3E-256CC71B3FE6}" sibTransId="{AB2B86B7-7A7F-9F43-9D2F-0E3ECB7B7F03}"/>
    <dgm:cxn modelId="{CFD1AA6D-7DB9-D847-86BC-4F8E324A553F}" type="presOf" srcId="{7DB25FDA-A484-F34B-B187-E91DC1E03680}" destId="{BDCE69CE-CFCB-5F45-BB8F-6BB28EE21870}" srcOrd="1" destOrd="0" presId="urn:microsoft.com/office/officeart/2005/8/layout/hierarchy2"/>
    <dgm:cxn modelId="{3D2CFCDE-45CF-6A44-873B-3DC45A10534D}" type="presOf" srcId="{10C584BC-3063-AB41-940F-773CFBA4982B}" destId="{F6B579AF-EB5B-E343-AAB1-9CB2D949AA2E}" srcOrd="0" destOrd="0" presId="urn:microsoft.com/office/officeart/2005/8/layout/hierarchy2"/>
    <dgm:cxn modelId="{8B455D91-5995-6642-9A5B-46307FCC2534}" type="presOf" srcId="{E467E41B-8610-7A40-9C08-68CCCCCA871F}" destId="{8D3C8C6A-8907-0546-8C61-31249543FED6}" srcOrd="1" destOrd="0" presId="urn:microsoft.com/office/officeart/2005/8/layout/hierarchy2"/>
    <dgm:cxn modelId="{834CACEF-FC05-9443-85EE-BAD2B4EDC7AE}" type="presOf" srcId="{25C5F804-3E8B-C44E-BC74-C341523984EB}" destId="{518A83BA-E84A-AD45-BD7B-8CB1236825BB}" srcOrd="0" destOrd="0" presId="urn:microsoft.com/office/officeart/2005/8/layout/hierarchy2"/>
    <dgm:cxn modelId="{A3F530AF-5CA0-9844-B371-827FA919B5B4}" type="presOf" srcId="{E467E41B-8610-7A40-9C08-68CCCCCA871F}" destId="{7E2CDE8A-E1FE-FA4B-9AB8-A6B1A69214B2}" srcOrd="0" destOrd="0" presId="urn:microsoft.com/office/officeart/2005/8/layout/hierarchy2"/>
    <dgm:cxn modelId="{F008D453-34B4-6B41-9A3A-A9A0F33D0BCC}" srcId="{25C5F804-3E8B-C44E-BC74-C341523984EB}" destId="{A17BF560-87B1-8443-8C07-48FBF7133072}" srcOrd="2" destOrd="0" parTransId="{E467E41B-8610-7A40-9C08-68CCCCCA871F}" sibTransId="{2886EED7-ECA7-5649-87B0-B3EB7F50FB30}"/>
    <dgm:cxn modelId="{D832C3CD-2ABC-BB42-8412-328A919F51D1}" srcId="{E8C27895-540B-2145-853B-B1C95C237016}" destId="{25C5F804-3E8B-C44E-BC74-C341523984EB}" srcOrd="1" destOrd="0" parTransId="{27DC2ACD-5F05-F049-B1D9-05550F22393A}" sibTransId="{08FAA1CD-D212-4743-A5DE-1A643238674D}"/>
    <dgm:cxn modelId="{1E5AA0B9-56C6-3D41-832F-797E9E912EB7}" srcId="{25C5F804-3E8B-C44E-BC74-C341523984EB}" destId="{10C584BC-3063-AB41-940F-773CFBA4982B}" srcOrd="1" destOrd="0" parTransId="{02E32922-7C89-6948-9D14-E4C27DDE943E}" sibTransId="{3620CADF-5223-5548-AB8A-98A163B50B1F}"/>
    <dgm:cxn modelId="{AACEF81B-BF6B-A84E-9EE1-63158323FDA0}" type="presOf" srcId="{02E32922-7C89-6948-9D14-E4C27DDE943E}" destId="{0A089826-72FD-9E44-812E-C5BFAEF2B6DB}" srcOrd="1" destOrd="0" presId="urn:microsoft.com/office/officeart/2005/8/layout/hierarchy2"/>
    <dgm:cxn modelId="{01116D80-5680-8A4A-B64B-13B749125E0C}" type="presOf" srcId="{10B5D7FE-B5D3-B34F-935B-9C1981351208}" destId="{B520C2EC-9499-304D-9132-0F199C3E3E85}" srcOrd="0" destOrd="0" presId="urn:microsoft.com/office/officeart/2005/8/layout/hierarchy2"/>
    <dgm:cxn modelId="{E53DE714-6106-374C-AFBC-5A888611DF04}" type="presOf" srcId="{C63D1AC8-7813-3C41-8B13-0FCF6C7E7097}" destId="{FDDEB5EB-66E1-6F44-967A-6F0A0DA04241}" srcOrd="0" destOrd="0" presId="urn:microsoft.com/office/officeart/2005/8/layout/hierarchy2"/>
    <dgm:cxn modelId="{F8A3815A-3071-4146-9841-7EA60FA063A9}" type="presOf" srcId="{27DC2ACD-5F05-F049-B1D9-05550F22393A}" destId="{3EA9B6F2-6A43-3545-8C8B-058B9443D715}" srcOrd="0" destOrd="0" presId="urn:microsoft.com/office/officeart/2005/8/layout/hierarchy2"/>
    <dgm:cxn modelId="{9C4C29A3-DC44-C048-A65E-4605F7C588A2}" type="presOf" srcId="{5E23BA8A-852F-664E-838F-05DB2B2FA466}" destId="{0738DE8E-C02A-0F40-996C-F56293B6859D}" srcOrd="1" destOrd="0" presId="urn:microsoft.com/office/officeart/2005/8/layout/hierarchy2"/>
    <dgm:cxn modelId="{11AAAF2C-756A-F74C-8422-4113ADC7FF0C}" type="presOf" srcId="{A17BF560-87B1-8443-8C07-48FBF7133072}" destId="{44F9D3E9-A87A-0A40-ACF3-D154754879EA}" srcOrd="0" destOrd="0" presId="urn:microsoft.com/office/officeart/2005/8/layout/hierarchy2"/>
    <dgm:cxn modelId="{EDA5CFC6-7675-6D49-93FF-AE0515E73052}" srcId="{25C5F804-3E8B-C44E-BC74-C341523984EB}" destId="{EABCE6E4-77C2-B340-9CE4-B63404C0E00C}" srcOrd="0" destOrd="0" parTransId="{10B5D7FE-B5D3-B34F-935B-9C1981351208}" sibTransId="{13B54334-00C1-8C45-A82F-A68ECB0B03E7}"/>
    <dgm:cxn modelId="{D8C5A7B1-1A4D-E947-A299-3A78D1103171}" type="presOf" srcId="{02E32922-7C89-6948-9D14-E4C27DDE943E}" destId="{C4B17F2E-CDF8-E54A-AF60-27C58AC4C932}" srcOrd="0" destOrd="0" presId="urn:microsoft.com/office/officeart/2005/8/layout/hierarchy2"/>
    <dgm:cxn modelId="{38C1A1BC-9AA4-4C4F-9EA8-790841B3D94E}" srcId="{6A71C161-7938-0C46-8D96-66E7B892803C}" destId="{AFFA6A0F-0833-3949-BBFD-D1F83B2B7E39}" srcOrd="1" destOrd="0" parTransId="{5E23BA8A-852F-664E-838F-05DB2B2FA466}" sibTransId="{8DC8D254-958D-244B-B4B6-9D4B1FAD2A2B}"/>
    <dgm:cxn modelId="{9DEB2D90-E1C9-C24A-915E-22E62BE798D8}" type="presOf" srcId="{6A71C161-7938-0C46-8D96-66E7B892803C}" destId="{0443D0BA-F4AE-B745-AFAB-9FADEBE08DCE}" srcOrd="0" destOrd="0" presId="urn:microsoft.com/office/officeart/2005/8/layout/hierarchy2"/>
    <dgm:cxn modelId="{B0AB2A59-55CB-5543-8CF8-F2661ECD41FC}" type="presOf" srcId="{AFFA6A0F-0833-3949-BBFD-D1F83B2B7E39}" destId="{0AF02A8D-1BC4-B04C-AC62-7E4D2C0C02BF}" srcOrd="0" destOrd="0" presId="urn:microsoft.com/office/officeart/2005/8/layout/hierarchy2"/>
    <dgm:cxn modelId="{8B8A83EF-7F53-AE45-981A-690B364D4C3B}" srcId="{E8C27895-540B-2145-853B-B1C95C237016}" destId="{6A71C161-7938-0C46-8D96-66E7B892803C}" srcOrd="0" destOrd="0" parTransId="{7DB25FDA-A484-F34B-B187-E91DC1E03680}" sibTransId="{AFFFD9FF-17FA-1940-B125-C26A4A3AC162}"/>
    <dgm:cxn modelId="{27CB199C-0508-C34C-A9DB-9805BA5E68FE}" type="presOf" srcId="{27DC2ACD-5F05-F049-B1D9-05550F22393A}" destId="{127E7DBA-7695-8E43-8127-050467D40D87}" srcOrd="1" destOrd="0" presId="urn:microsoft.com/office/officeart/2005/8/layout/hierarchy2"/>
    <dgm:cxn modelId="{72D0930B-3053-A449-8037-1B67C483D998}" type="presParOf" srcId="{FDDEB5EB-66E1-6F44-967A-6F0A0DA04241}" destId="{BB632C26-F4B7-DE40-A7B5-786344F00FB6}" srcOrd="0" destOrd="0" presId="urn:microsoft.com/office/officeart/2005/8/layout/hierarchy2"/>
    <dgm:cxn modelId="{0FEDB428-F97A-EF46-93B3-1C099991E3AA}" type="presParOf" srcId="{BB632C26-F4B7-DE40-A7B5-786344F00FB6}" destId="{E2C5AE31-8E34-E049-8479-8D7D7D8ECDBF}" srcOrd="0" destOrd="0" presId="urn:microsoft.com/office/officeart/2005/8/layout/hierarchy2"/>
    <dgm:cxn modelId="{A7700FF3-584E-B54C-B0CA-C50C9F4818DE}" type="presParOf" srcId="{BB632C26-F4B7-DE40-A7B5-786344F00FB6}" destId="{B8FFC57A-8743-EF42-91A6-6EACDD472902}" srcOrd="1" destOrd="0" presId="urn:microsoft.com/office/officeart/2005/8/layout/hierarchy2"/>
    <dgm:cxn modelId="{83DBDADE-A714-144E-A2D9-1BFA9E04EF14}" type="presParOf" srcId="{B8FFC57A-8743-EF42-91A6-6EACDD472902}" destId="{36F13810-AA77-E446-8024-96DEADA35A5E}" srcOrd="0" destOrd="0" presId="urn:microsoft.com/office/officeart/2005/8/layout/hierarchy2"/>
    <dgm:cxn modelId="{8B9CF258-F692-0E41-AA27-55F4FEDF1F28}" type="presParOf" srcId="{36F13810-AA77-E446-8024-96DEADA35A5E}" destId="{BDCE69CE-CFCB-5F45-BB8F-6BB28EE21870}" srcOrd="0" destOrd="0" presId="urn:microsoft.com/office/officeart/2005/8/layout/hierarchy2"/>
    <dgm:cxn modelId="{352D9286-5F33-B444-94B4-E7E9C88A5678}" type="presParOf" srcId="{B8FFC57A-8743-EF42-91A6-6EACDD472902}" destId="{8930297A-A618-C641-A873-9A4F2BD9DCD3}" srcOrd="1" destOrd="0" presId="urn:microsoft.com/office/officeart/2005/8/layout/hierarchy2"/>
    <dgm:cxn modelId="{FA74402E-554C-244C-BC7D-4BD6A96D19E4}" type="presParOf" srcId="{8930297A-A618-C641-A873-9A4F2BD9DCD3}" destId="{0443D0BA-F4AE-B745-AFAB-9FADEBE08DCE}" srcOrd="0" destOrd="0" presId="urn:microsoft.com/office/officeart/2005/8/layout/hierarchy2"/>
    <dgm:cxn modelId="{1F607D63-291A-8440-8F6B-A9A94A0F74EE}" type="presParOf" srcId="{8930297A-A618-C641-A873-9A4F2BD9DCD3}" destId="{6C3A6D76-BD49-C24A-A6F3-02693E4B392B}" srcOrd="1" destOrd="0" presId="urn:microsoft.com/office/officeart/2005/8/layout/hierarchy2"/>
    <dgm:cxn modelId="{5E77C1CD-AF06-B84C-8CA2-609C49EDE596}" type="presParOf" srcId="{6C3A6D76-BD49-C24A-A6F3-02693E4B392B}" destId="{EB7E0A2F-4F88-0648-84CD-5D2067F0AFFE}" srcOrd="0" destOrd="0" presId="urn:microsoft.com/office/officeart/2005/8/layout/hierarchy2"/>
    <dgm:cxn modelId="{2F4205EA-706D-714A-8445-C09EF903E4F2}" type="presParOf" srcId="{EB7E0A2F-4F88-0648-84CD-5D2067F0AFFE}" destId="{81AEE710-8226-DC4B-B0B1-5E46E8361690}" srcOrd="0" destOrd="0" presId="urn:microsoft.com/office/officeart/2005/8/layout/hierarchy2"/>
    <dgm:cxn modelId="{F57FF220-F15C-BF4B-9D8A-E411D558A49E}" type="presParOf" srcId="{6C3A6D76-BD49-C24A-A6F3-02693E4B392B}" destId="{4E1F10EA-7FDE-C940-855D-92ACF9108111}" srcOrd="1" destOrd="0" presId="urn:microsoft.com/office/officeart/2005/8/layout/hierarchy2"/>
    <dgm:cxn modelId="{FCBF2F37-9D30-264A-A3FD-C56F0E922CE8}" type="presParOf" srcId="{4E1F10EA-7FDE-C940-855D-92ACF9108111}" destId="{8BEF9A73-BD61-C943-ADE7-5AC89F52FF2F}" srcOrd="0" destOrd="0" presId="urn:microsoft.com/office/officeart/2005/8/layout/hierarchy2"/>
    <dgm:cxn modelId="{869FA5B1-274F-BB45-B135-9ED61A9727D6}" type="presParOf" srcId="{4E1F10EA-7FDE-C940-855D-92ACF9108111}" destId="{800831B3-D950-464A-86AC-96D9AB46D1D4}" srcOrd="1" destOrd="0" presId="urn:microsoft.com/office/officeart/2005/8/layout/hierarchy2"/>
    <dgm:cxn modelId="{A48CC7D3-705E-0740-A989-F290148F7552}" type="presParOf" srcId="{6C3A6D76-BD49-C24A-A6F3-02693E4B392B}" destId="{124F2F9A-E80E-9242-8733-6E66664ED14A}" srcOrd="2" destOrd="0" presId="urn:microsoft.com/office/officeart/2005/8/layout/hierarchy2"/>
    <dgm:cxn modelId="{11E81E8F-E22C-AB46-A1BF-5B0D9F0950A1}" type="presParOf" srcId="{124F2F9A-E80E-9242-8733-6E66664ED14A}" destId="{0738DE8E-C02A-0F40-996C-F56293B6859D}" srcOrd="0" destOrd="0" presId="urn:microsoft.com/office/officeart/2005/8/layout/hierarchy2"/>
    <dgm:cxn modelId="{6D18571D-C3B4-0F43-8CC1-260EDFD41ACF}" type="presParOf" srcId="{6C3A6D76-BD49-C24A-A6F3-02693E4B392B}" destId="{0F6430A9-5614-8A45-BC25-EE79BBDAD8B6}" srcOrd="3" destOrd="0" presId="urn:microsoft.com/office/officeart/2005/8/layout/hierarchy2"/>
    <dgm:cxn modelId="{27DA6780-BC7E-4E4F-9625-942767912106}" type="presParOf" srcId="{0F6430A9-5614-8A45-BC25-EE79BBDAD8B6}" destId="{0AF02A8D-1BC4-B04C-AC62-7E4D2C0C02BF}" srcOrd="0" destOrd="0" presId="urn:microsoft.com/office/officeart/2005/8/layout/hierarchy2"/>
    <dgm:cxn modelId="{70FF9A6C-BF9A-8E40-B864-6019F99A529D}" type="presParOf" srcId="{0F6430A9-5614-8A45-BC25-EE79BBDAD8B6}" destId="{26EC0955-8DF5-0640-87B1-EEE10A53009A}" srcOrd="1" destOrd="0" presId="urn:microsoft.com/office/officeart/2005/8/layout/hierarchy2"/>
    <dgm:cxn modelId="{3C1937EF-88D6-564B-A4D7-76B3663DF026}" type="presParOf" srcId="{B8FFC57A-8743-EF42-91A6-6EACDD472902}" destId="{3EA9B6F2-6A43-3545-8C8B-058B9443D715}" srcOrd="2" destOrd="0" presId="urn:microsoft.com/office/officeart/2005/8/layout/hierarchy2"/>
    <dgm:cxn modelId="{81DF0F4B-0455-3C46-8B2D-70F41D01BB2B}" type="presParOf" srcId="{3EA9B6F2-6A43-3545-8C8B-058B9443D715}" destId="{127E7DBA-7695-8E43-8127-050467D40D87}" srcOrd="0" destOrd="0" presId="urn:microsoft.com/office/officeart/2005/8/layout/hierarchy2"/>
    <dgm:cxn modelId="{F53974C8-A458-E74E-9014-0ADBC8DDE45F}" type="presParOf" srcId="{B8FFC57A-8743-EF42-91A6-6EACDD472902}" destId="{ABB3303F-2290-B64C-A59B-6F13A153AEB1}" srcOrd="3" destOrd="0" presId="urn:microsoft.com/office/officeart/2005/8/layout/hierarchy2"/>
    <dgm:cxn modelId="{FC1386D6-B0CE-4344-AB60-73CCFEC6CE0A}" type="presParOf" srcId="{ABB3303F-2290-B64C-A59B-6F13A153AEB1}" destId="{518A83BA-E84A-AD45-BD7B-8CB1236825BB}" srcOrd="0" destOrd="0" presId="urn:microsoft.com/office/officeart/2005/8/layout/hierarchy2"/>
    <dgm:cxn modelId="{31222E95-3919-3242-B43D-17A8DDBBCE81}" type="presParOf" srcId="{ABB3303F-2290-B64C-A59B-6F13A153AEB1}" destId="{DEAFE954-34E6-F141-99CD-68206222C2C2}" srcOrd="1" destOrd="0" presId="urn:microsoft.com/office/officeart/2005/8/layout/hierarchy2"/>
    <dgm:cxn modelId="{59412E7B-CC94-E240-8063-14590E1D3B5B}" type="presParOf" srcId="{DEAFE954-34E6-F141-99CD-68206222C2C2}" destId="{B520C2EC-9499-304D-9132-0F199C3E3E85}" srcOrd="0" destOrd="0" presId="urn:microsoft.com/office/officeart/2005/8/layout/hierarchy2"/>
    <dgm:cxn modelId="{4862AF34-F404-8D43-BE6E-C8CF681728A6}" type="presParOf" srcId="{B520C2EC-9499-304D-9132-0F199C3E3E85}" destId="{38DC6B99-7349-F64C-BDE8-7887AB47ED12}" srcOrd="0" destOrd="0" presId="urn:microsoft.com/office/officeart/2005/8/layout/hierarchy2"/>
    <dgm:cxn modelId="{DBA3B05F-9F33-424A-A84B-DD33771F7FF7}" type="presParOf" srcId="{DEAFE954-34E6-F141-99CD-68206222C2C2}" destId="{1AAE6CC9-EED8-CC40-9E1B-BB6D9CB7E62C}" srcOrd="1" destOrd="0" presId="urn:microsoft.com/office/officeart/2005/8/layout/hierarchy2"/>
    <dgm:cxn modelId="{C2CB884F-6CC7-7543-BEED-9405CA0A1ACD}" type="presParOf" srcId="{1AAE6CC9-EED8-CC40-9E1B-BB6D9CB7E62C}" destId="{04DB8590-ACF7-5546-9EEE-0D279B7E9E9A}" srcOrd="0" destOrd="0" presId="urn:microsoft.com/office/officeart/2005/8/layout/hierarchy2"/>
    <dgm:cxn modelId="{4138B7F5-A299-2441-A476-3D5172BB28BE}" type="presParOf" srcId="{1AAE6CC9-EED8-CC40-9E1B-BB6D9CB7E62C}" destId="{AB5BC9CE-7663-8645-80D3-7635C4DCA5E5}" srcOrd="1" destOrd="0" presId="urn:microsoft.com/office/officeart/2005/8/layout/hierarchy2"/>
    <dgm:cxn modelId="{5A3E2F6B-E851-F946-8C0B-65E868A5BBBD}" type="presParOf" srcId="{DEAFE954-34E6-F141-99CD-68206222C2C2}" destId="{C4B17F2E-CDF8-E54A-AF60-27C58AC4C932}" srcOrd="2" destOrd="0" presId="urn:microsoft.com/office/officeart/2005/8/layout/hierarchy2"/>
    <dgm:cxn modelId="{0606236D-824A-F74D-A9EC-366FCF5EA6A9}" type="presParOf" srcId="{C4B17F2E-CDF8-E54A-AF60-27C58AC4C932}" destId="{0A089826-72FD-9E44-812E-C5BFAEF2B6DB}" srcOrd="0" destOrd="0" presId="urn:microsoft.com/office/officeart/2005/8/layout/hierarchy2"/>
    <dgm:cxn modelId="{13246282-544A-DE4D-A035-0393D27D651B}" type="presParOf" srcId="{DEAFE954-34E6-F141-99CD-68206222C2C2}" destId="{171CC631-D26B-5F43-A598-B5801FD4F3BF}" srcOrd="3" destOrd="0" presId="urn:microsoft.com/office/officeart/2005/8/layout/hierarchy2"/>
    <dgm:cxn modelId="{EF2F3DD9-E513-9E4F-9D56-87DE031935DA}" type="presParOf" srcId="{171CC631-D26B-5F43-A598-B5801FD4F3BF}" destId="{F6B579AF-EB5B-E343-AAB1-9CB2D949AA2E}" srcOrd="0" destOrd="0" presId="urn:microsoft.com/office/officeart/2005/8/layout/hierarchy2"/>
    <dgm:cxn modelId="{93BC850A-91AF-6248-A3A5-CAD90280F761}" type="presParOf" srcId="{171CC631-D26B-5F43-A598-B5801FD4F3BF}" destId="{6ED39736-44FB-A24E-8196-E5B8CAA51EB4}" srcOrd="1" destOrd="0" presId="urn:microsoft.com/office/officeart/2005/8/layout/hierarchy2"/>
    <dgm:cxn modelId="{C107B231-9D1C-C84B-96F7-DCBE8015F104}" type="presParOf" srcId="{DEAFE954-34E6-F141-99CD-68206222C2C2}" destId="{7E2CDE8A-E1FE-FA4B-9AB8-A6B1A69214B2}" srcOrd="4" destOrd="0" presId="urn:microsoft.com/office/officeart/2005/8/layout/hierarchy2"/>
    <dgm:cxn modelId="{2039E1F4-9795-244C-9360-B7786D98678B}" type="presParOf" srcId="{7E2CDE8A-E1FE-FA4B-9AB8-A6B1A69214B2}" destId="{8D3C8C6A-8907-0546-8C61-31249543FED6}" srcOrd="0" destOrd="0" presId="urn:microsoft.com/office/officeart/2005/8/layout/hierarchy2"/>
    <dgm:cxn modelId="{B3672B4F-41E1-BC4B-985C-C9CD72CD21A5}" type="presParOf" srcId="{DEAFE954-34E6-F141-99CD-68206222C2C2}" destId="{37C6D23D-90F4-9D44-A53F-1195D2C1269C}" srcOrd="5" destOrd="0" presId="urn:microsoft.com/office/officeart/2005/8/layout/hierarchy2"/>
    <dgm:cxn modelId="{EF35EC2D-5450-4446-B43A-5D9B07D9C542}" type="presParOf" srcId="{37C6D23D-90F4-9D44-A53F-1195D2C1269C}" destId="{44F9D3E9-A87A-0A40-ACF3-D154754879EA}" srcOrd="0" destOrd="0" presId="urn:microsoft.com/office/officeart/2005/8/layout/hierarchy2"/>
    <dgm:cxn modelId="{D8426B3E-2BD6-5644-BA2E-CACC1BEB0E19}" type="presParOf" srcId="{37C6D23D-90F4-9D44-A53F-1195D2C1269C}" destId="{AC991AFC-A890-744B-B712-A48D8395CAB3}" srcOrd="1" destOrd="0" presId="urn:microsoft.com/office/officeart/2005/8/layout/hierarchy2"/>
    <dgm:cxn modelId="{1205378C-5175-0D44-8519-338A3992F4BC}" type="presParOf" srcId="{DEAFE954-34E6-F141-99CD-68206222C2C2}" destId="{893B954E-609B-5642-B669-F1F4EC25AA55}" srcOrd="6" destOrd="0" presId="urn:microsoft.com/office/officeart/2005/8/layout/hierarchy2"/>
    <dgm:cxn modelId="{652BAEA9-2B47-974C-859F-32CE7D61697D}" type="presParOf" srcId="{893B954E-609B-5642-B669-F1F4EC25AA55}" destId="{519D9006-97BB-C24E-9309-40EB5E2E2AFE}" srcOrd="0" destOrd="0" presId="urn:microsoft.com/office/officeart/2005/8/layout/hierarchy2"/>
    <dgm:cxn modelId="{6ED626EB-FF0B-054D-85EF-BC1709FDAA03}" type="presParOf" srcId="{DEAFE954-34E6-F141-99CD-68206222C2C2}" destId="{FA8D890A-A9EA-FD46-9FC1-7E6D9C5B98D8}" srcOrd="7" destOrd="0" presId="urn:microsoft.com/office/officeart/2005/8/layout/hierarchy2"/>
    <dgm:cxn modelId="{1D4D3391-9F5E-2144-B3A0-1162D00C258A}" type="presParOf" srcId="{FA8D890A-A9EA-FD46-9FC1-7E6D9C5B98D8}" destId="{55CBE64C-8F43-C946-84C2-8EEBD8FE22E2}" srcOrd="0" destOrd="0" presId="urn:microsoft.com/office/officeart/2005/8/layout/hierarchy2"/>
    <dgm:cxn modelId="{E369BF7B-F77A-A544-8E6A-425A2D6D83A8}" type="presParOf" srcId="{FA8D890A-A9EA-FD46-9FC1-7E6D9C5B98D8}" destId="{BC4F580F-FA47-0745-84A5-B8F8E31EAC1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592BC-4583-3142-8EFF-2DF2A64DD6C8}">
      <dsp:nvSpPr>
        <dsp:cNvPr id="0" name=""/>
        <dsp:cNvSpPr/>
      </dsp:nvSpPr>
      <dsp:spPr>
        <a:xfrm>
          <a:off x="4697887" y="13634"/>
          <a:ext cx="1067324" cy="1067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Poor Social Functioning</a:t>
          </a:r>
          <a:endParaRPr lang="en-US" sz="1600" kern="1200" dirty="0"/>
        </a:p>
      </dsp:txBody>
      <dsp:txXfrm>
        <a:off x="4697887" y="13634"/>
        <a:ext cx="1067324" cy="1067324"/>
      </dsp:txXfrm>
    </dsp:sp>
    <dsp:sp modelId="{48D015F3-CA2C-CE4D-9A51-51586C8529D0}">
      <dsp:nvSpPr>
        <dsp:cNvPr id="0" name=""/>
        <dsp:cNvSpPr/>
      </dsp:nvSpPr>
      <dsp:spPr>
        <a:xfrm>
          <a:off x="1432763" y="2668"/>
          <a:ext cx="5215363" cy="5215363"/>
        </a:xfrm>
        <a:prstGeom prst="circularArrow">
          <a:avLst>
            <a:gd name="adj1" fmla="val 3991"/>
            <a:gd name="adj2" fmla="val 250345"/>
            <a:gd name="adj3" fmla="val 20572939"/>
            <a:gd name="adj4" fmla="val 18983242"/>
            <a:gd name="adj5" fmla="val 4656"/>
          </a:avLst>
        </a:prstGeom>
        <a:blipFill rotWithShape="0">
          <a:blip xmlns:r="http://schemas.openxmlformats.org/officeDocument/2006/relationships" r:embed="rId1">
            <a:duotone>
              <a:schemeClr val="accent1">
                <a:hueOff val="0"/>
                <a:satOff val="0"/>
                <a:lumOff val="0"/>
                <a:alphaOff val="0"/>
                <a:satMod val="135000"/>
                <a:lumMod val="80000"/>
              </a:schemeClr>
              <a:schemeClr val="accent1">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E8B873F-B668-7941-BF3F-7DDE93CE1A8F}">
      <dsp:nvSpPr>
        <dsp:cNvPr id="0" name=""/>
        <dsp:cNvSpPr/>
      </dsp:nvSpPr>
      <dsp:spPr>
        <a:xfrm>
          <a:off x="5888992" y="2076688"/>
          <a:ext cx="1067324" cy="1067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Suicidal Behaviors or Ideations</a:t>
          </a:r>
          <a:endParaRPr lang="en-US" sz="1600" kern="1200" dirty="0"/>
        </a:p>
      </dsp:txBody>
      <dsp:txXfrm>
        <a:off x="5888992" y="2076688"/>
        <a:ext cx="1067324" cy="1067324"/>
      </dsp:txXfrm>
    </dsp:sp>
    <dsp:sp modelId="{E07F3308-CF35-C94E-8479-DE9D6FBD06E5}">
      <dsp:nvSpPr>
        <dsp:cNvPr id="0" name=""/>
        <dsp:cNvSpPr/>
      </dsp:nvSpPr>
      <dsp:spPr>
        <a:xfrm>
          <a:off x="1432763" y="2668"/>
          <a:ext cx="5215363" cy="5215363"/>
        </a:xfrm>
        <a:prstGeom prst="circularArrow">
          <a:avLst>
            <a:gd name="adj1" fmla="val 3991"/>
            <a:gd name="adj2" fmla="val 250345"/>
            <a:gd name="adj3" fmla="val 2421923"/>
            <a:gd name="adj4" fmla="val 776715"/>
            <a:gd name="adj5" fmla="val 4656"/>
          </a:avLst>
        </a:prstGeom>
        <a:blipFill rotWithShape="0">
          <a:blip xmlns:r="http://schemas.openxmlformats.org/officeDocument/2006/relationships" r:embed="rId1">
            <a:duotone>
              <a:schemeClr val="accent1">
                <a:hueOff val="0"/>
                <a:satOff val="0"/>
                <a:lumOff val="0"/>
                <a:alphaOff val="0"/>
                <a:satMod val="135000"/>
                <a:lumMod val="80000"/>
              </a:schemeClr>
              <a:schemeClr val="accent1">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BDDC62D-C0D3-6949-8959-55FAA7C2C205}">
      <dsp:nvSpPr>
        <dsp:cNvPr id="0" name=""/>
        <dsp:cNvSpPr/>
      </dsp:nvSpPr>
      <dsp:spPr>
        <a:xfrm>
          <a:off x="4535435" y="4281184"/>
          <a:ext cx="1392228" cy="78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High Rate of Hospitalizations</a:t>
          </a:r>
          <a:endParaRPr lang="en-US" sz="1600" kern="1200" dirty="0"/>
        </a:p>
      </dsp:txBody>
      <dsp:txXfrm>
        <a:off x="4535435" y="4281184"/>
        <a:ext cx="1392228" cy="784440"/>
      </dsp:txXfrm>
    </dsp:sp>
    <dsp:sp modelId="{2C8E92DC-4B7D-1549-8B72-CB3AA4555D3F}">
      <dsp:nvSpPr>
        <dsp:cNvPr id="0" name=""/>
        <dsp:cNvSpPr/>
      </dsp:nvSpPr>
      <dsp:spPr>
        <a:xfrm>
          <a:off x="1432763" y="2668"/>
          <a:ext cx="5215363" cy="5215363"/>
        </a:xfrm>
        <a:prstGeom prst="circularArrow">
          <a:avLst>
            <a:gd name="adj1" fmla="val 3991"/>
            <a:gd name="adj2" fmla="val 250345"/>
            <a:gd name="adj3" fmla="val 5936025"/>
            <a:gd name="adj4" fmla="val 4680441"/>
            <a:gd name="adj5" fmla="val 4656"/>
          </a:avLst>
        </a:prstGeom>
        <a:blipFill rotWithShape="0">
          <a:blip xmlns:r="http://schemas.openxmlformats.org/officeDocument/2006/relationships" r:embed="rId1">
            <a:duotone>
              <a:schemeClr val="accent1">
                <a:hueOff val="0"/>
                <a:satOff val="0"/>
                <a:lumOff val="0"/>
                <a:alphaOff val="0"/>
                <a:satMod val="135000"/>
                <a:lumMod val="80000"/>
              </a:schemeClr>
              <a:schemeClr val="accent1">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0433924-30FB-F24E-9BBE-F1864606C35D}">
      <dsp:nvSpPr>
        <dsp:cNvPr id="0" name=""/>
        <dsp:cNvSpPr/>
      </dsp:nvSpPr>
      <dsp:spPr>
        <a:xfrm>
          <a:off x="2198416" y="4236388"/>
          <a:ext cx="1301847" cy="874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Impaired Family Relationships</a:t>
          </a:r>
          <a:endParaRPr lang="en-US" sz="1700" kern="1200" dirty="0"/>
        </a:p>
      </dsp:txBody>
      <dsp:txXfrm>
        <a:off x="2198416" y="4236388"/>
        <a:ext cx="1301847" cy="874032"/>
      </dsp:txXfrm>
    </dsp:sp>
    <dsp:sp modelId="{0682F530-0068-2D45-9378-7178CD5A8BC2}">
      <dsp:nvSpPr>
        <dsp:cNvPr id="0" name=""/>
        <dsp:cNvSpPr/>
      </dsp:nvSpPr>
      <dsp:spPr>
        <a:xfrm>
          <a:off x="1432763" y="2668"/>
          <a:ext cx="5215363" cy="5215363"/>
        </a:xfrm>
        <a:prstGeom prst="circularArrow">
          <a:avLst>
            <a:gd name="adj1" fmla="val 3991"/>
            <a:gd name="adj2" fmla="val 250345"/>
            <a:gd name="adj3" fmla="val 9772939"/>
            <a:gd name="adj4" fmla="val 8217286"/>
            <a:gd name="adj5" fmla="val 4656"/>
          </a:avLst>
        </a:prstGeom>
        <a:blipFill rotWithShape="0">
          <a:blip xmlns:r="http://schemas.openxmlformats.org/officeDocument/2006/relationships" r:embed="rId1">
            <a:duotone>
              <a:schemeClr val="accent1">
                <a:hueOff val="0"/>
                <a:satOff val="0"/>
                <a:lumOff val="0"/>
                <a:alphaOff val="0"/>
                <a:satMod val="135000"/>
                <a:lumMod val="80000"/>
              </a:schemeClr>
              <a:schemeClr val="accent1">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FABA0B6-401D-6B49-848A-20FB4D76FB5D}">
      <dsp:nvSpPr>
        <dsp:cNvPr id="0" name=""/>
        <dsp:cNvSpPr/>
      </dsp:nvSpPr>
      <dsp:spPr>
        <a:xfrm>
          <a:off x="1124573" y="2076688"/>
          <a:ext cx="1067324" cy="1067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Impact on Family Finances Resources</a:t>
          </a:r>
          <a:endParaRPr lang="en-US" sz="1700" kern="1200" dirty="0"/>
        </a:p>
      </dsp:txBody>
      <dsp:txXfrm>
        <a:off x="1124573" y="2076688"/>
        <a:ext cx="1067324" cy="1067324"/>
      </dsp:txXfrm>
    </dsp:sp>
    <dsp:sp modelId="{B5261B91-E222-F24C-A0B5-76518D5F1438}">
      <dsp:nvSpPr>
        <dsp:cNvPr id="0" name=""/>
        <dsp:cNvSpPr/>
      </dsp:nvSpPr>
      <dsp:spPr>
        <a:xfrm>
          <a:off x="1432763" y="2668"/>
          <a:ext cx="5215363" cy="5215363"/>
        </a:xfrm>
        <a:prstGeom prst="circularArrow">
          <a:avLst>
            <a:gd name="adj1" fmla="val 3991"/>
            <a:gd name="adj2" fmla="val 250345"/>
            <a:gd name="adj3" fmla="val 13166412"/>
            <a:gd name="adj4" fmla="val 11576715"/>
            <a:gd name="adj5" fmla="val 4656"/>
          </a:avLst>
        </a:prstGeom>
        <a:blipFill rotWithShape="0">
          <a:blip xmlns:r="http://schemas.openxmlformats.org/officeDocument/2006/relationships" r:embed="rId1">
            <a:duotone>
              <a:schemeClr val="accent1">
                <a:hueOff val="0"/>
                <a:satOff val="0"/>
                <a:lumOff val="0"/>
                <a:alphaOff val="0"/>
                <a:satMod val="135000"/>
                <a:lumMod val="80000"/>
              </a:schemeClr>
              <a:schemeClr val="accent1">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5C6C304-6956-2143-A66E-868EDE4CCE85}">
      <dsp:nvSpPr>
        <dsp:cNvPr id="0" name=""/>
        <dsp:cNvSpPr/>
      </dsp:nvSpPr>
      <dsp:spPr>
        <a:xfrm>
          <a:off x="2315677" y="13634"/>
          <a:ext cx="1067324" cy="1067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Increased Mental Health Utilization</a:t>
          </a:r>
          <a:endParaRPr lang="en-US" sz="1600" kern="1200" dirty="0"/>
        </a:p>
      </dsp:txBody>
      <dsp:txXfrm>
        <a:off x="2315677" y="13634"/>
        <a:ext cx="1067324" cy="1067324"/>
      </dsp:txXfrm>
    </dsp:sp>
    <dsp:sp modelId="{FE68F43A-5167-284D-B51B-5BE91FF632D5}">
      <dsp:nvSpPr>
        <dsp:cNvPr id="0" name=""/>
        <dsp:cNvSpPr/>
      </dsp:nvSpPr>
      <dsp:spPr>
        <a:xfrm>
          <a:off x="1432763" y="2668"/>
          <a:ext cx="5215363" cy="5215363"/>
        </a:xfrm>
        <a:prstGeom prst="circularArrow">
          <a:avLst>
            <a:gd name="adj1" fmla="val 3991"/>
            <a:gd name="adj2" fmla="val 250345"/>
            <a:gd name="adj3" fmla="val 16910880"/>
            <a:gd name="adj4" fmla="val 15238774"/>
            <a:gd name="adj5" fmla="val 4656"/>
          </a:avLst>
        </a:prstGeom>
        <a:blipFill rotWithShape="0">
          <a:blip xmlns:r="http://schemas.openxmlformats.org/officeDocument/2006/relationships" r:embed="rId1">
            <a:duotone>
              <a:schemeClr val="accent1">
                <a:hueOff val="0"/>
                <a:satOff val="0"/>
                <a:lumOff val="0"/>
                <a:alphaOff val="0"/>
                <a:satMod val="135000"/>
                <a:lumMod val="80000"/>
              </a:schemeClr>
              <a:schemeClr val="accent1">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5AE31-8E34-E049-8479-8D7D7D8ECDBF}">
      <dsp:nvSpPr>
        <dsp:cNvPr id="0" name=""/>
        <dsp:cNvSpPr/>
      </dsp:nvSpPr>
      <dsp:spPr>
        <a:xfrm>
          <a:off x="1298815" y="1845482"/>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Impaired Social and Occupational Relationships</a:t>
          </a:r>
          <a:endParaRPr lang="en-US" sz="1600" kern="1200" dirty="0"/>
        </a:p>
      </dsp:txBody>
      <dsp:txXfrm>
        <a:off x="1322270" y="1868937"/>
        <a:ext cx="1554697" cy="753893"/>
      </dsp:txXfrm>
    </dsp:sp>
    <dsp:sp modelId="{36F13810-AA77-E446-8024-96DEADA35A5E}">
      <dsp:nvSpPr>
        <dsp:cNvPr id="0" name=""/>
        <dsp:cNvSpPr/>
      </dsp:nvSpPr>
      <dsp:spPr>
        <a:xfrm rot="17692822">
          <a:off x="2459388" y="1541875"/>
          <a:ext cx="1522711" cy="26630"/>
        </a:xfrm>
        <a:custGeom>
          <a:avLst/>
          <a:gdLst/>
          <a:ahLst/>
          <a:cxnLst/>
          <a:rect l="0" t="0" r="0" b="0"/>
          <a:pathLst>
            <a:path>
              <a:moveTo>
                <a:pt x="0" y="13315"/>
              </a:moveTo>
              <a:lnTo>
                <a:pt x="1522711" y="13315"/>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82676" y="1517123"/>
        <a:ext cx="76135" cy="76135"/>
      </dsp:txXfrm>
    </dsp:sp>
    <dsp:sp modelId="{0443D0BA-F4AE-B745-AFAB-9FADEBE08DCE}">
      <dsp:nvSpPr>
        <dsp:cNvPr id="0" name=""/>
        <dsp:cNvSpPr/>
      </dsp:nvSpPr>
      <dsp:spPr>
        <a:xfrm>
          <a:off x="3541065" y="464096"/>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Difficulty with Social Relationships</a:t>
          </a:r>
          <a:endParaRPr lang="en-US" sz="1600" kern="1200" dirty="0"/>
        </a:p>
      </dsp:txBody>
      <dsp:txXfrm>
        <a:off x="3564520" y="487551"/>
        <a:ext cx="1554697" cy="753893"/>
      </dsp:txXfrm>
    </dsp:sp>
    <dsp:sp modelId="{EB7E0A2F-4F88-0648-84CD-5D2067F0AFFE}">
      <dsp:nvSpPr>
        <dsp:cNvPr id="0" name=""/>
        <dsp:cNvSpPr/>
      </dsp:nvSpPr>
      <dsp:spPr>
        <a:xfrm rot="19457599">
          <a:off x="5068516" y="620951"/>
          <a:ext cx="788954" cy="26630"/>
        </a:xfrm>
        <a:custGeom>
          <a:avLst/>
          <a:gdLst/>
          <a:ahLst/>
          <a:cxnLst/>
          <a:rect l="0" t="0" r="0" b="0"/>
          <a:pathLst>
            <a:path>
              <a:moveTo>
                <a:pt x="0" y="13315"/>
              </a:moveTo>
              <a:lnTo>
                <a:pt x="788954" y="13315"/>
              </a:lnTo>
            </a:path>
          </a:pathLst>
        </a:custGeom>
        <a:noFill/>
        <a:ln w="317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43270" y="614542"/>
        <a:ext cx="39447" cy="39447"/>
      </dsp:txXfrm>
    </dsp:sp>
    <dsp:sp modelId="{8BEF9A73-BD61-C943-ADE7-5AC89F52FF2F}">
      <dsp:nvSpPr>
        <dsp:cNvPr id="0" name=""/>
        <dsp:cNvSpPr/>
      </dsp:nvSpPr>
      <dsp:spPr>
        <a:xfrm>
          <a:off x="5783315" y="3634"/>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Difficulty Maintaining Employment</a:t>
          </a:r>
          <a:endParaRPr lang="en-US" sz="1600" kern="1200" dirty="0"/>
        </a:p>
      </dsp:txBody>
      <dsp:txXfrm>
        <a:off x="5806770" y="27089"/>
        <a:ext cx="1554697" cy="753893"/>
      </dsp:txXfrm>
    </dsp:sp>
    <dsp:sp modelId="{124F2F9A-E80E-9242-8733-6E66664ED14A}">
      <dsp:nvSpPr>
        <dsp:cNvPr id="0" name=""/>
        <dsp:cNvSpPr/>
      </dsp:nvSpPr>
      <dsp:spPr>
        <a:xfrm rot="2142401">
          <a:off x="5068516" y="1081413"/>
          <a:ext cx="788954" cy="26630"/>
        </a:xfrm>
        <a:custGeom>
          <a:avLst/>
          <a:gdLst/>
          <a:ahLst/>
          <a:cxnLst/>
          <a:rect l="0" t="0" r="0" b="0"/>
          <a:pathLst>
            <a:path>
              <a:moveTo>
                <a:pt x="0" y="13315"/>
              </a:moveTo>
              <a:lnTo>
                <a:pt x="788954" y="13315"/>
              </a:lnTo>
            </a:path>
          </a:pathLst>
        </a:custGeom>
        <a:noFill/>
        <a:ln w="317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43270" y="1075004"/>
        <a:ext cx="39447" cy="39447"/>
      </dsp:txXfrm>
    </dsp:sp>
    <dsp:sp modelId="{0AF02A8D-1BC4-B04C-AC62-7E4D2C0C02BF}">
      <dsp:nvSpPr>
        <dsp:cNvPr id="0" name=""/>
        <dsp:cNvSpPr/>
      </dsp:nvSpPr>
      <dsp:spPr>
        <a:xfrm>
          <a:off x="5783315" y="924558"/>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Difficulty Maintaining Friendships</a:t>
          </a:r>
          <a:endParaRPr lang="en-US" sz="1600" kern="1200" dirty="0"/>
        </a:p>
      </dsp:txBody>
      <dsp:txXfrm>
        <a:off x="5806770" y="948013"/>
        <a:ext cx="1554697" cy="753893"/>
      </dsp:txXfrm>
    </dsp:sp>
    <dsp:sp modelId="{3EA9B6F2-6A43-3545-8C8B-058B9443D715}">
      <dsp:nvSpPr>
        <dsp:cNvPr id="0" name=""/>
        <dsp:cNvSpPr/>
      </dsp:nvSpPr>
      <dsp:spPr>
        <a:xfrm rot="3907178">
          <a:off x="2459388" y="2923261"/>
          <a:ext cx="1522711" cy="26630"/>
        </a:xfrm>
        <a:custGeom>
          <a:avLst/>
          <a:gdLst/>
          <a:ahLst/>
          <a:cxnLst/>
          <a:rect l="0" t="0" r="0" b="0"/>
          <a:pathLst>
            <a:path>
              <a:moveTo>
                <a:pt x="0" y="13315"/>
              </a:moveTo>
              <a:lnTo>
                <a:pt x="1522711" y="13315"/>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82676" y="2898509"/>
        <a:ext cx="76135" cy="76135"/>
      </dsp:txXfrm>
    </dsp:sp>
    <dsp:sp modelId="{518A83BA-E84A-AD45-BD7B-8CB1236825BB}">
      <dsp:nvSpPr>
        <dsp:cNvPr id="0" name=""/>
        <dsp:cNvSpPr/>
      </dsp:nvSpPr>
      <dsp:spPr>
        <a:xfrm>
          <a:off x="3541065" y="3226868"/>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Difficulty with Family relationships</a:t>
          </a:r>
          <a:endParaRPr lang="en-US" sz="1600" kern="1200" dirty="0"/>
        </a:p>
      </dsp:txBody>
      <dsp:txXfrm>
        <a:off x="3564520" y="3250323"/>
        <a:ext cx="1554697" cy="753893"/>
      </dsp:txXfrm>
    </dsp:sp>
    <dsp:sp modelId="{B520C2EC-9499-304D-9132-0F199C3E3E85}">
      <dsp:nvSpPr>
        <dsp:cNvPr id="0" name=""/>
        <dsp:cNvSpPr/>
      </dsp:nvSpPr>
      <dsp:spPr>
        <a:xfrm rot="17692822">
          <a:off x="4701638" y="2923261"/>
          <a:ext cx="1522711" cy="26630"/>
        </a:xfrm>
        <a:custGeom>
          <a:avLst/>
          <a:gdLst/>
          <a:ahLst/>
          <a:cxnLst/>
          <a:rect l="0" t="0" r="0" b="0"/>
          <a:pathLst>
            <a:path>
              <a:moveTo>
                <a:pt x="0" y="13315"/>
              </a:moveTo>
              <a:lnTo>
                <a:pt x="1522711" y="13315"/>
              </a:lnTo>
            </a:path>
          </a:pathLst>
        </a:custGeom>
        <a:noFill/>
        <a:ln w="317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24926" y="2898509"/>
        <a:ext cx="76135" cy="76135"/>
      </dsp:txXfrm>
    </dsp:sp>
    <dsp:sp modelId="{04DB8590-ACF7-5546-9EEE-0D279B7E9E9A}">
      <dsp:nvSpPr>
        <dsp:cNvPr id="0" name=""/>
        <dsp:cNvSpPr/>
      </dsp:nvSpPr>
      <dsp:spPr>
        <a:xfrm>
          <a:off x="5783315" y="1845482"/>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Substance Abuse</a:t>
          </a:r>
          <a:endParaRPr lang="en-US" sz="1600" kern="1200" dirty="0"/>
        </a:p>
      </dsp:txBody>
      <dsp:txXfrm>
        <a:off x="5806770" y="1868937"/>
        <a:ext cx="1554697" cy="753893"/>
      </dsp:txXfrm>
    </dsp:sp>
    <dsp:sp modelId="{C4B17F2E-CDF8-E54A-AF60-27C58AC4C932}">
      <dsp:nvSpPr>
        <dsp:cNvPr id="0" name=""/>
        <dsp:cNvSpPr/>
      </dsp:nvSpPr>
      <dsp:spPr>
        <a:xfrm rot="19457599">
          <a:off x="5068516" y="3383723"/>
          <a:ext cx="788954" cy="26630"/>
        </a:xfrm>
        <a:custGeom>
          <a:avLst/>
          <a:gdLst/>
          <a:ahLst/>
          <a:cxnLst/>
          <a:rect l="0" t="0" r="0" b="0"/>
          <a:pathLst>
            <a:path>
              <a:moveTo>
                <a:pt x="0" y="13315"/>
              </a:moveTo>
              <a:lnTo>
                <a:pt x="788954" y="13315"/>
              </a:lnTo>
            </a:path>
          </a:pathLst>
        </a:custGeom>
        <a:noFill/>
        <a:ln w="317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43270" y="3377315"/>
        <a:ext cx="39447" cy="39447"/>
      </dsp:txXfrm>
    </dsp:sp>
    <dsp:sp modelId="{F6B579AF-EB5B-E343-AAB1-9CB2D949AA2E}">
      <dsp:nvSpPr>
        <dsp:cNvPr id="0" name=""/>
        <dsp:cNvSpPr/>
      </dsp:nvSpPr>
      <dsp:spPr>
        <a:xfrm>
          <a:off x="5783315" y="2766406"/>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Suicidal Ideations or Attempts</a:t>
          </a:r>
          <a:endParaRPr lang="en-US" sz="1600" kern="1200" dirty="0"/>
        </a:p>
      </dsp:txBody>
      <dsp:txXfrm>
        <a:off x="5806770" y="2789861"/>
        <a:ext cx="1554697" cy="753893"/>
      </dsp:txXfrm>
    </dsp:sp>
    <dsp:sp modelId="{7E2CDE8A-E1FE-FA4B-9AB8-A6B1A69214B2}">
      <dsp:nvSpPr>
        <dsp:cNvPr id="0" name=""/>
        <dsp:cNvSpPr/>
      </dsp:nvSpPr>
      <dsp:spPr>
        <a:xfrm rot="2142401">
          <a:off x="5068516" y="3844185"/>
          <a:ext cx="788954" cy="26630"/>
        </a:xfrm>
        <a:custGeom>
          <a:avLst/>
          <a:gdLst/>
          <a:ahLst/>
          <a:cxnLst/>
          <a:rect l="0" t="0" r="0" b="0"/>
          <a:pathLst>
            <a:path>
              <a:moveTo>
                <a:pt x="0" y="13315"/>
              </a:moveTo>
              <a:lnTo>
                <a:pt x="788954" y="13315"/>
              </a:lnTo>
            </a:path>
          </a:pathLst>
        </a:custGeom>
        <a:noFill/>
        <a:ln w="317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43270" y="3837777"/>
        <a:ext cx="39447" cy="39447"/>
      </dsp:txXfrm>
    </dsp:sp>
    <dsp:sp modelId="{44F9D3E9-A87A-0A40-ACF3-D154754879EA}">
      <dsp:nvSpPr>
        <dsp:cNvPr id="0" name=""/>
        <dsp:cNvSpPr/>
      </dsp:nvSpPr>
      <dsp:spPr>
        <a:xfrm>
          <a:off x="5783315" y="3687330"/>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Imprisonment or Legal Issues</a:t>
          </a:r>
          <a:endParaRPr lang="en-US" sz="1600" kern="1200" dirty="0"/>
        </a:p>
      </dsp:txBody>
      <dsp:txXfrm>
        <a:off x="5806770" y="3710785"/>
        <a:ext cx="1554697" cy="753893"/>
      </dsp:txXfrm>
    </dsp:sp>
    <dsp:sp modelId="{893B954E-609B-5642-B669-F1F4EC25AA55}">
      <dsp:nvSpPr>
        <dsp:cNvPr id="0" name=""/>
        <dsp:cNvSpPr/>
      </dsp:nvSpPr>
      <dsp:spPr>
        <a:xfrm rot="3907178">
          <a:off x="4701638" y="4304647"/>
          <a:ext cx="1522711" cy="26630"/>
        </a:xfrm>
        <a:custGeom>
          <a:avLst/>
          <a:gdLst/>
          <a:ahLst/>
          <a:cxnLst/>
          <a:rect l="0" t="0" r="0" b="0"/>
          <a:pathLst>
            <a:path>
              <a:moveTo>
                <a:pt x="0" y="13315"/>
              </a:moveTo>
              <a:lnTo>
                <a:pt x="1522711" y="13315"/>
              </a:lnTo>
            </a:path>
          </a:pathLst>
        </a:custGeom>
        <a:noFill/>
        <a:ln w="317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24926" y="4279895"/>
        <a:ext cx="76135" cy="76135"/>
      </dsp:txXfrm>
    </dsp:sp>
    <dsp:sp modelId="{55CBE64C-8F43-C946-84C2-8EEBD8FE22E2}">
      <dsp:nvSpPr>
        <dsp:cNvPr id="0" name=""/>
        <dsp:cNvSpPr/>
      </dsp:nvSpPr>
      <dsp:spPr>
        <a:xfrm>
          <a:off x="5783315" y="4608254"/>
          <a:ext cx="1601607" cy="800803"/>
        </a:xfrm>
        <a:prstGeom prst="roundRect">
          <a:avLst>
            <a:gd name="adj" fmla="val 10000"/>
          </a:avLst>
        </a:prstGeom>
        <a:blipFill rotWithShape="0">
          <a:blip xmlns:r="http://schemas.openxmlformats.org/officeDocument/2006/relationships" r:embed="rId1">
            <a:duotone>
              <a:schemeClr val="accent1">
                <a:hueOff val="0"/>
                <a:satOff val="0"/>
                <a:lumOff val="0"/>
                <a:alphaOff val="0"/>
                <a:satMod val="150000"/>
                <a:lumMod val="50000"/>
              </a:schemeClr>
              <a:schemeClr val="accent1">
                <a:hueOff val="0"/>
                <a:satOff val="0"/>
                <a:lumOff val="0"/>
                <a:alphaOff val="0"/>
                <a:satMod val="300000"/>
                <a:lumMod val="125000"/>
              </a:schemeClr>
            </a:duotone>
          </a:blip>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Recurrent Hospitalizations</a:t>
          </a:r>
          <a:endParaRPr lang="en-US" sz="1600" kern="1200" dirty="0"/>
        </a:p>
      </dsp:txBody>
      <dsp:txXfrm>
        <a:off x="5806770" y="4631709"/>
        <a:ext cx="1554697" cy="753893"/>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EFC2D6-9158-0A4E-9809-AB57C163CA75}" type="datetimeFigureOut">
              <a:rPr lang="en-US" smtClean="0"/>
              <a:t>2/9/14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AA2FD-1528-6E42-8DD3-9839065199A7}" type="slidenum">
              <a:rPr lang="en-US" smtClean="0"/>
              <a:t>‹#›</a:t>
            </a:fld>
            <a:endParaRPr lang="en-US"/>
          </a:p>
        </p:txBody>
      </p:sp>
    </p:spTree>
    <p:extLst>
      <p:ext uri="{BB962C8B-B14F-4D97-AF65-F5344CB8AC3E}">
        <p14:creationId xmlns:p14="http://schemas.microsoft.com/office/powerpoint/2010/main" val="21231888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1</a:t>
            </a:fld>
            <a:endParaRPr lang="en-US"/>
          </a:p>
        </p:txBody>
      </p:sp>
    </p:spTree>
    <p:extLst>
      <p:ext uri="{BB962C8B-B14F-4D97-AF65-F5344CB8AC3E}">
        <p14:creationId xmlns:p14="http://schemas.microsoft.com/office/powerpoint/2010/main" val="135032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10</a:t>
            </a:fld>
            <a:endParaRPr lang="en-US"/>
          </a:p>
        </p:txBody>
      </p:sp>
    </p:spTree>
    <p:extLst>
      <p:ext uri="{BB962C8B-B14F-4D97-AF65-F5344CB8AC3E}">
        <p14:creationId xmlns:p14="http://schemas.microsoft.com/office/powerpoint/2010/main" val="3307134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latin typeface="+mn-lt"/>
                <a:ea typeface="+mn-ea"/>
                <a:cs typeface="+mn-cs"/>
              </a:rPr>
              <a:t>The frontal lobe has many connections to the thalamus,</a:t>
            </a:r>
            <a:r>
              <a:rPr lang="en-US" sz="1200" b="0" kern="1200" baseline="0" dirty="0" smtClean="0">
                <a:solidFill>
                  <a:schemeClr val="tx1"/>
                </a:solidFill>
                <a:latin typeface="+mn-lt"/>
                <a:ea typeface="+mn-ea"/>
                <a:cs typeface="+mn-cs"/>
              </a:rPr>
              <a:t> amygdala and other structures making it very important in emotional regulation</a:t>
            </a:r>
            <a:r>
              <a:rPr lang="en-US" sz="1200" b="0" kern="1200" dirty="0" smtClean="0">
                <a:solidFill>
                  <a:schemeClr val="tx1"/>
                </a:solidFill>
                <a:latin typeface="+mn-lt"/>
                <a:ea typeface="+mn-ea"/>
                <a:cs typeface="+mn-cs"/>
              </a:rPr>
              <a:t> and expression. It helps us anticipate consequences of our actions, delay gratification</a:t>
            </a:r>
            <a:r>
              <a:rPr lang="en-US" sz="1200" b="0" kern="1200" baseline="0" dirty="0" smtClean="0">
                <a:solidFill>
                  <a:schemeClr val="tx1"/>
                </a:solidFill>
                <a:latin typeface="+mn-lt"/>
                <a:ea typeface="+mn-ea"/>
                <a:cs typeface="+mn-cs"/>
              </a:rPr>
              <a:t> and organize behavior to obtain goals.</a:t>
            </a:r>
            <a:endParaRPr lang="en-US" sz="1200" b="0"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OPC- associated with cognitive processing of decision making, emotional regulation and reward expectations. Disturbances in this area can lead to </a:t>
            </a:r>
            <a:r>
              <a:rPr lang="en-US" sz="1200" b="0" kern="1200" dirty="0" err="1" smtClean="0">
                <a:solidFill>
                  <a:schemeClr val="tx1"/>
                </a:solidFill>
                <a:latin typeface="+mn-lt"/>
                <a:ea typeface="+mn-ea"/>
                <a:cs typeface="+mn-cs"/>
              </a:rPr>
              <a:t>hypersexuality</a:t>
            </a:r>
            <a:r>
              <a:rPr lang="en-US" sz="1200" b="0" kern="1200" dirty="0" smtClean="0">
                <a:solidFill>
                  <a:schemeClr val="tx1"/>
                </a:solidFill>
                <a:latin typeface="+mn-lt"/>
                <a:ea typeface="+mn-ea"/>
                <a:cs typeface="+mn-cs"/>
              </a:rPr>
              <a:t>, poor social interaction and risk taking behavior.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VPC- Associated with emotion regulation but not social functioning. It is implicated</a:t>
            </a:r>
            <a:r>
              <a:rPr lang="en-US" sz="1200" b="0" kern="1200" baseline="0" dirty="0" smtClean="0">
                <a:solidFill>
                  <a:schemeClr val="tx1"/>
                </a:solidFill>
                <a:latin typeface="+mn-lt"/>
                <a:ea typeface="+mn-ea"/>
                <a:cs typeface="+mn-cs"/>
              </a:rPr>
              <a:t> in the processing of risk, fear and decision making.  Research suggest that there is rapid development in this area during adolescence supports communication with the amygdala.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DPC- responsible for motor planning, organization, and regulation, it is an integral part of the mesolimbic pathway which is involved in motivation and emotional response.</a:t>
            </a:r>
            <a:r>
              <a:rPr lang="en-US" sz="1200" b="0" kern="1200" baseline="0" dirty="0" smtClean="0">
                <a:solidFill>
                  <a:schemeClr val="tx1"/>
                </a:solidFill>
                <a:latin typeface="+mn-lt"/>
                <a:ea typeface="+mn-ea"/>
                <a:cs typeface="+mn-cs"/>
              </a:rPr>
              <a:t> </a:t>
            </a:r>
            <a:endParaRPr lang="en-US" b="0" dirty="0" smtClean="0"/>
          </a:p>
          <a:p>
            <a:endParaRPr lang="en-US" b="0" dirty="0" smtClean="0"/>
          </a:p>
          <a:p>
            <a:r>
              <a:rPr lang="en-US" b="0" dirty="0" smtClean="0"/>
              <a:t>Amygdala, is</a:t>
            </a:r>
            <a:r>
              <a:rPr lang="en-US" b="0" baseline="0" dirty="0" smtClean="0"/>
              <a:t> crucial for learning to associate stimuli with reward and punishment, it is often activated in response to a threat or fear, but the amygdala is most responsive to facial recognition of fear. </a:t>
            </a:r>
            <a:r>
              <a:rPr lang="en-US" sz="1200" b="0" kern="1200" dirty="0" smtClean="0">
                <a:solidFill>
                  <a:schemeClr val="tx1"/>
                </a:solidFill>
                <a:latin typeface="+mn-lt"/>
                <a:ea typeface="+mn-ea"/>
                <a:cs typeface="+mn-cs"/>
              </a:rPr>
              <a:t>When triggered, it gives rise to fear and anxiety which leads to alertness, and</a:t>
            </a:r>
            <a:r>
              <a:rPr lang="en-US" sz="1200" b="0" kern="1200" baseline="0" dirty="0" smtClean="0">
                <a:solidFill>
                  <a:schemeClr val="tx1"/>
                </a:solidFill>
                <a:latin typeface="+mn-lt"/>
                <a:ea typeface="+mn-ea"/>
                <a:cs typeface="+mn-cs"/>
              </a:rPr>
              <a:t>/or a </a:t>
            </a:r>
            <a:r>
              <a:rPr lang="en-US" sz="1200" b="0" kern="1200" dirty="0" smtClean="0">
                <a:solidFill>
                  <a:schemeClr val="tx1"/>
                </a:solidFill>
                <a:latin typeface="+mn-lt"/>
                <a:ea typeface="+mn-ea"/>
                <a:cs typeface="+mn-cs"/>
              </a:rPr>
              <a:t>flight or fight response.   Study in London ----Larger amygdala's may be Republican.</a:t>
            </a:r>
          </a:p>
          <a:p>
            <a:endParaRPr lang="en-US" b="0" baseline="0" dirty="0" smtClean="0"/>
          </a:p>
          <a:p>
            <a:r>
              <a:rPr lang="en-US" b="0" baseline="0" dirty="0" smtClean="0"/>
              <a:t>During facial recognition the Anterior Cingulate Cortex (ACC) is very responsive to anger recognition. It is thought to play a role in attention, evaluation of rewards and punishment, and consciousness(mindfulness). Dysfunction in this area may relate to emotional instability, and inattention.  Study in London----Larger ACC may be Democrats. </a:t>
            </a:r>
          </a:p>
          <a:p>
            <a:endParaRPr lang="en-US" b="0" baseline="0" dirty="0" smtClean="0"/>
          </a:p>
          <a:p>
            <a:r>
              <a:rPr lang="en-US" sz="1200" b="0" kern="1200" dirty="0" smtClean="0">
                <a:solidFill>
                  <a:schemeClr val="tx1"/>
                </a:solidFill>
                <a:latin typeface="+mn-lt"/>
                <a:ea typeface="+mn-ea"/>
                <a:cs typeface="+mn-cs"/>
              </a:rPr>
              <a:t>The hippocampus is involved with memory,</a:t>
            </a:r>
            <a:r>
              <a:rPr lang="en-US" sz="1200" b="0" kern="1200" baseline="0" dirty="0" smtClean="0">
                <a:solidFill>
                  <a:schemeClr val="tx1"/>
                </a:solidFill>
                <a:latin typeface="+mn-lt"/>
                <a:ea typeface="+mn-ea"/>
                <a:cs typeface="+mn-cs"/>
              </a:rPr>
              <a:t> especially long term memory</a:t>
            </a:r>
            <a:r>
              <a:rPr lang="en-US" sz="1200" b="0" kern="1200" dirty="0" smtClean="0">
                <a:solidFill>
                  <a:schemeClr val="tx1"/>
                </a:solidFill>
                <a:latin typeface="+mn-lt"/>
                <a:ea typeface="+mn-ea"/>
                <a:cs typeface="+mn-cs"/>
              </a:rPr>
              <a:t>. The hippocampus allows us to compare the present conditions with similar past experiences, so</a:t>
            </a:r>
            <a:r>
              <a:rPr lang="en-US" sz="1200" b="0" kern="1200" baseline="0" dirty="0" smtClean="0">
                <a:solidFill>
                  <a:schemeClr val="tx1"/>
                </a:solidFill>
                <a:latin typeface="+mn-lt"/>
                <a:ea typeface="+mn-ea"/>
                <a:cs typeface="+mn-cs"/>
              </a:rPr>
              <a:t> we can choose the best option. </a:t>
            </a:r>
            <a:endParaRPr lang="en-US" b="0" dirty="0"/>
          </a:p>
        </p:txBody>
      </p:sp>
      <p:sp>
        <p:nvSpPr>
          <p:cNvPr id="4" name="Slide Number Placeholder 3"/>
          <p:cNvSpPr>
            <a:spLocks noGrp="1"/>
          </p:cNvSpPr>
          <p:nvPr>
            <p:ph type="sldNum" sz="quarter" idx="10"/>
          </p:nvPr>
        </p:nvSpPr>
        <p:spPr/>
        <p:txBody>
          <a:bodyPr/>
          <a:lstStyle/>
          <a:p>
            <a:fld id="{329AA2FD-1528-6E42-8DD3-9839065199A7}" type="slidenum">
              <a:rPr lang="en-US" smtClean="0"/>
              <a:t>11</a:t>
            </a:fld>
            <a:endParaRPr lang="en-US"/>
          </a:p>
        </p:txBody>
      </p:sp>
    </p:spTree>
    <p:extLst>
      <p:ext uri="{BB962C8B-B14F-4D97-AF65-F5344CB8AC3E}">
        <p14:creationId xmlns:p14="http://schemas.microsoft.com/office/powerpoint/2010/main" val="3265187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12</a:t>
            </a:fld>
            <a:endParaRPr lang="en-US"/>
          </a:p>
        </p:txBody>
      </p:sp>
    </p:spTree>
    <p:extLst>
      <p:ext uri="{BB962C8B-B14F-4D97-AF65-F5344CB8AC3E}">
        <p14:creationId xmlns:p14="http://schemas.microsoft.com/office/powerpoint/2010/main" val="895127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Many children with BP 1</a:t>
            </a:r>
            <a:r>
              <a:rPr lang="en-US" baseline="0" dirty="0" smtClean="0"/>
              <a:t> and BP NOS  don’t represent as you would expect with adult bipolar, and they often do not keep the disorder into adulthood.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Dr. Ellen </a:t>
            </a:r>
            <a:r>
              <a:rPr lang="en-US" sz="1200" kern="1200" dirty="0" err="1" smtClean="0">
                <a:solidFill>
                  <a:schemeClr val="tx1"/>
                </a:solidFill>
                <a:latin typeface="+mn-lt"/>
                <a:ea typeface="+mn-ea"/>
                <a:cs typeface="+mn-cs"/>
              </a:rPr>
              <a:t>Leibenluft</a:t>
            </a:r>
            <a:r>
              <a:rPr lang="en-US" sz="1200" kern="1200" dirty="0" smtClean="0">
                <a:solidFill>
                  <a:schemeClr val="tx1"/>
                </a:solidFill>
                <a:latin typeface="+mn-lt"/>
                <a:ea typeface="+mn-ea"/>
                <a:cs typeface="+mn-cs"/>
              </a:rPr>
              <a:t> is Senior Investigator and Chief of the Bipolar Spectrum Disorder Section at the National Institute of Mental Health. During her research she began</a:t>
            </a:r>
            <a:r>
              <a:rPr lang="en-US" sz="1200" kern="1200" baseline="0" dirty="0" smtClean="0">
                <a:solidFill>
                  <a:schemeClr val="tx1"/>
                </a:solidFill>
                <a:latin typeface="+mn-lt"/>
                <a:ea typeface="+mn-ea"/>
                <a:cs typeface="+mn-cs"/>
              </a:rPr>
              <a:t> to notice difference between children with Classic symptoms of Bipolar disorder and those </a:t>
            </a:r>
            <a:r>
              <a:rPr lang="en-US" baseline="0" dirty="0" smtClean="0"/>
              <a:t>that mainly have mixed episodes, rapid cycling and chronic irritability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13</a:t>
            </a:fld>
            <a:endParaRPr lang="en-US"/>
          </a:p>
        </p:txBody>
      </p:sp>
    </p:spTree>
    <p:extLst>
      <p:ext uri="{BB962C8B-B14F-4D97-AF65-F5344CB8AC3E}">
        <p14:creationId xmlns:p14="http://schemas.microsoft.com/office/powerpoint/2010/main" val="3452752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14</a:t>
            </a:fld>
            <a:endParaRPr lang="en-US"/>
          </a:p>
        </p:txBody>
      </p:sp>
    </p:spTree>
    <p:extLst>
      <p:ext uri="{BB962C8B-B14F-4D97-AF65-F5344CB8AC3E}">
        <p14:creationId xmlns:p14="http://schemas.microsoft.com/office/powerpoint/2010/main" val="653847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BUT ADHD AND ODD occur more frequently with SMD children</a:t>
            </a:r>
          </a:p>
          <a:p>
            <a:endParaRPr lang="en-US" baseline="0" dirty="0" smtClean="0"/>
          </a:p>
          <a:p>
            <a:r>
              <a:rPr lang="en-US" baseline="0" dirty="0" smtClean="0"/>
              <a:t>ADHD kids may be irritable at times, but the consistent  irritability where they will have melt downs over trivial events is not characteristic of ADHD.</a:t>
            </a:r>
          </a:p>
          <a:p>
            <a:endParaRPr lang="en-US" baseline="0" dirty="0" smtClean="0"/>
          </a:p>
          <a:p>
            <a:r>
              <a:rPr lang="en-US" baseline="0" dirty="0" smtClean="0"/>
              <a:t>SMD kids are sick more often.</a:t>
            </a:r>
          </a:p>
          <a:p>
            <a:endParaRPr lang="en-US" baseline="0" dirty="0" smtClean="0"/>
          </a:p>
          <a:p>
            <a:r>
              <a:rPr lang="en-US" baseline="0" dirty="0" smtClean="0"/>
              <a:t>The percentage for SMD is higher than the children with clear manic and depressive episodes, however it is difficult to retrospectively diagnose all children with BP to see if they fit the criteria for SMD, I imagine that when/if this is defined more clearly this disorder will be more prominent that BP in children</a:t>
            </a:r>
          </a:p>
          <a:p>
            <a:endParaRPr lang="en-US" baseline="0" dirty="0" smtClean="0"/>
          </a:p>
        </p:txBody>
      </p:sp>
      <p:sp>
        <p:nvSpPr>
          <p:cNvPr id="4" name="Slide Number Placeholder 3"/>
          <p:cNvSpPr>
            <a:spLocks noGrp="1"/>
          </p:cNvSpPr>
          <p:nvPr>
            <p:ph type="sldNum" sz="quarter" idx="10"/>
          </p:nvPr>
        </p:nvSpPr>
        <p:spPr/>
        <p:txBody>
          <a:bodyPr/>
          <a:lstStyle/>
          <a:p>
            <a:fld id="{329AA2FD-1528-6E42-8DD3-9839065199A7}" type="slidenum">
              <a:rPr lang="en-US" smtClean="0"/>
              <a:t>15</a:t>
            </a:fld>
            <a:endParaRPr lang="en-US"/>
          </a:p>
        </p:txBody>
      </p:sp>
    </p:spTree>
    <p:extLst>
      <p:ext uri="{BB962C8B-B14F-4D97-AF65-F5344CB8AC3E}">
        <p14:creationId xmlns:p14="http://schemas.microsoft.com/office/powerpoint/2010/main" val="3947668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the there 97%</a:t>
            </a:r>
            <a:r>
              <a:rPr lang="en-US" baseline="0" dirty="0" smtClean="0"/>
              <a:t> of the time children with SMD also have ADHD OR ODD, where as it is slightly less frequent in BP occurring about 75% of the time. </a:t>
            </a:r>
          </a:p>
          <a:p>
            <a:r>
              <a:rPr lang="en-US" baseline="0" dirty="0" smtClean="0"/>
              <a:t>ADHD appears to occur much less frequently in BP than SMD with only 60% of BP kids having ADHD as opposed to 86% with SMD. ODD is much more frequent with SMD than BP, only 39% of BP kids also have ODD whereas, 83% of SMD kids also have ODD.  What I find most interesting if that the SMD had ADHD AND ODD about 80% of the time whereas BP kids is significantly lower with only 27% of the kid also have ADHD &amp; ODD.  When I look at this I think that the SMD kids are going to have much more difficulty working within the confines of society. </a:t>
            </a:r>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16</a:t>
            </a:fld>
            <a:endParaRPr lang="en-US"/>
          </a:p>
        </p:txBody>
      </p:sp>
    </p:spTree>
    <p:extLst>
      <p:ext uri="{BB962C8B-B14F-4D97-AF65-F5344CB8AC3E}">
        <p14:creationId xmlns:p14="http://schemas.microsoft.com/office/powerpoint/2010/main" val="3072318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17</a:t>
            </a:fld>
            <a:endParaRPr lang="en-US"/>
          </a:p>
        </p:txBody>
      </p:sp>
    </p:spTree>
    <p:extLst>
      <p:ext uri="{BB962C8B-B14F-4D97-AF65-F5344CB8AC3E}">
        <p14:creationId xmlns:p14="http://schemas.microsoft.com/office/powerpoint/2010/main" val="2632145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rate of hospitalizations</a:t>
            </a:r>
          </a:p>
          <a:p>
            <a:r>
              <a:rPr lang="en-US" dirty="0" smtClean="0"/>
              <a:t>Suicidal behaviors or Ideations</a:t>
            </a:r>
          </a:p>
          <a:p>
            <a:r>
              <a:rPr lang="en-US" dirty="0" smtClean="0"/>
              <a:t>Poor social functioning</a:t>
            </a:r>
          </a:p>
          <a:p>
            <a:r>
              <a:rPr lang="en-US" dirty="0" smtClean="0"/>
              <a:t>Impaired family relationships</a:t>
            </a:r>
          </a:p>
          <a:p>
            <a:r>
              <a:rPr lang="en-US" dirty="0" smtClean="0"/>
              <a:t>Impact on family economics</a:t>
            </a:r>
          </a:p>
          <a:p>
            <a:r>
              <a:rPr lang="en-US" dirty="0" smtClean="0"/>
              <a:t>Increased mental health utilization</a:t>
            </a:r>
          </a:p>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18</a:t>
            </a:fld>
            <a:endParaRPr lang="en-US"/>
          </a:p>
        </p:txBody>
      </p:sp>
    </p:spTree>
    <p:extLst>
      <p:ext uri="{BB962C8B-B14F-4D97-AF65-F5344CB8AC3E}">
        <p14:creationId xmlns:p14="http://schemas.microsoft.com/office/powerpoint/2010/main" val="3424730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19</a:t>
            </a:fld>
            <a:endParaRPr lang="en-US"/>
          </a:p>
        </p:txBody>
      </p:sp>
    </p:spTree>
    <p:extLst>
      <p:ext uri="{BB962C8B-B14F-4D97-AF65-F5344CB8AC3E}">
        <p14:creationId xmlns:p14="http://schemas.microsoft.com/office/powerpoint/2010/main" val="117881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there</a:t>
            </a:r>
            <a:r>
              <a:rPr lang="en-US" baseline="0" dirty="0" smtClean="0"/>
              <a:t> is a large variation of what is and is not considered bipolar, the lower numbers representing often representing very classis bipolar symptoms and as you can see the lower numbers more closely represent the percent of adults that are affected with this disorder. </a:t>
            </a:r>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2</a:t>
            </a:fld>
            <a:endParaRPr lang="en-US"/>
          </a:p>
        </p:txBody>
      </p:sp>
    </p:spTree>
    <p:extLst>
      <p:ext uri="{BB962C8B-B14F-4D97-AF65-F5344CB8AC3E}">
        <p14:creationId xmlns:p14="http://schemas.microsoft.com/office/powerpoint/2010/main" val="824999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20</a:t>
            </a:fld>
            <a:endParaRPr lang="en-US"/>
          </a:p>
        </p:txBody>
      </p:sp>
    </p:spTree>
    <p:extLst>
      <p:ext uri="{BB962C8B-B14F-4D97-AF65-F5344CB8AC3E}">
        <p14:creationId xmlns:p14="http://schemas.microsoft.com/office/powerpoint/2010/main" val="248878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21</a:t>
            </a:fld>
            <a:endParaRPr lang="en-US"/>
          </a:p>
        </p:txBody>
      </p:sp>
    </p:spTree>
    <p:extLst>
      <p:ext uri="{BB962C8B-B14F-4D97-AF65-F5344CB8AC3E}">
        <p14:creationId xmlns:p14="http://schemas.microsoft.com/office/powerpoint/2010/main" val="2781316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22</a:t>
            </a:fld>
            <a:endParaRPr lang="en-US"/>
          </a:p>
        </p:txBody>
      </p:sp>
    </p:spTree>
    <p:extLst>
      <p:ext uri="{BB962C8B-B14F-4D97-AF65-F5344CB8AC3E}">
        <p14:creationId xmlns:p14="http://schemas.microsoft.com/office/powerpoint/2010/main" val="2861807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23</a:t>
            </a:fld>
            <a:endParaRPr lang="en-US"/>
          </a:p>
        </p:txBody>
      </p:sp>
    </p:spTree>
    <p:extLst>
      <p:ext uri="{BB962C8B-B14F-4D97-AF65-F5344CB8AC3E}">
        <p14:creationId xmlns:p14="http://schemas.microsoft.com/office/powerpoint/2010/main" val="828655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24</a:t>
            </a:fld>
            <a:endParaRPr lang="en-US"/>
          </a:p>
        </p:txBody>
      </p:sp>
    </p:spTree>
    <p:extLst>
      <p:ext uri="{BB962C8B-B14F-4D97-AF65-F5344CB8AC3E}">
        <p14:creationId xmlns:p14="http://schemas.microsoft.com/office/powerpoint/2010/main" val="13516407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25</a:t>
            </a:fld>
            <a:endParaRPr lang="en-US"/>
          </a:p>
        </p:txBody>
      </p:sp>
    </p:spTree>
    <p:extLst>
      <p:ext uri="{BB962C8B-B14F-4D97-AF65-F5344CB8AC3E}">
        <p14:creationId xmlns:p14="http://schemas.microsoft.com/office/powerpoint/2010/main" val="1835678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26</a:t>
            </a:fld>
            <a:endParaRPr lang="en-US"/>
          </a:p>
        </p:txBody>
      </p:sp>
    </p:spTree>
    <p:extLst>
      <p:ext uri="{BB962C8B-B14F-4D97-AF65-F5344CB8AC3E}">
        <p14:creationId xmlns:p14="http://schemas.microsoft.com/office/powerpoint/2010/main" val="634249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27</a:t>
            </a:fld>
            <a:endParaRPr lang="en-US"/>
          </a:p>
        </p:txBody>
      </p:sp>
    </p:spTree>
    <p:extLst>
      <p:ext uri="{BB962C8B-B14F-4D97-AF65-F5344CB8AC3E}">
        <p14:creationId xmlns:p14="http://schemas.microsoft.com/office/powerpoint/2010/main" val="2177358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28</a:t>
            </a:fld>
            <a:endParaRPr lang="en-US"/>
          </a:p>
        </p:txBody>
      </p:sp>
    </p:spTree>
    <p:extLst>
      <p:ext uri="{BB962C8B-B14F-4D97-AF65-F5344CB8AC3E}">
        <p14:creationId xmlns:p14="http://schemas.microsoft.com/office/powerpoint/2010/main" val="3635826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29</a:t>
            </a:fld>
            <a:endParaRPr lang="en-US"/>
          </a:p>
        </p:txBody>
      </p:sp>
    </p:spTree>
    <p:extLst>
      <p:ext uri="{BB962C8B-B14F-4D97-AF65-F5344CB8AC3E}">
        <p14:creationId xmlns:p14="http://schemas.microsoft.com/office/powerpoint/2010/main" val="3342701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children, it has been noted that they often present with rapid</a:t>
            </a:r>
            <a:r>
              <a:rPr lang="en-US" sz="1200" kern="1200" baseline="0" dirty="0" smtClean="0">
                <a:solidFill>
                  <a:schemeClr val="tx1"/>
                </a:solidFill>
                <a:effectLst/>
                <a:latin typeface="+mn-lt"/>
                <a:ea typeface="+mn-ea"/>
                <a:cs typeface="+mn-cs"/>
              </a:rPr>
              <a:t> cycling, they may cycle several times per day and manic symptoms can last as little as 4 hours. And They tend have fewer well periods than adults.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Bipolar II disorder (BPD-II) often comes to clinical attention when the child or adolescent experiences a major depressive episode.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Cyclothymia</a:t>
            </a:r>
            <a:r>
              <a:rPr lang="en-US" sz="1200" kern="1200" dirty="0" smtClean="0">
                <a:solidFill>
                  <a:schemeClr val="tx1"/>
                </a:solidFill>
                <a:effectLst/>
                <a:latin typeface="+mn-lt"/>
                <a:ea typeface="+mn-ea"/>
                <a:cs typeface="+mn-cs"/>
              </a:rPr>
              <a:t> is also difficult to diagnose because hypomanic and mild depressive symptoms are subtle.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BPD not otherwise specified (BPD-NOS) represents the largest group of patients with bipolar symptoms (</a:t>
            </a:r>
            <a:r>
              <a:rPr lang="en-US" sz="1200" kern="1200" dirty="0" err="1" smtClean="0">
                <a:solidFill>
                  <a:schemeClr val="tx1"/>
                </a:solidFill>
                <a:effectLst/>
                <a:latin typeface="+mn-lt"/>
                <a:ea typeface="+mn-ea"/>
                <a:cs typeface="+mn-cs"/>
              </a:rPr>
              <a:t>Lewinsohn</a:t>
            </a:r>
            <a:r>
              <a:rPr lang="en-US" sz="1200" kern="1200" dirty="0" smtClean="0">
                <a:solidFill>
                  <a:schemeClr val="tx1"/>
                </a:solidFill>
                <a:effectLst/>
                <a:latin typeface="+mn-lt"/>
                <a:ea typeface="+mn-ea"/>
                <a:cs typeface="+mn-cs"/>
              </a:rPr>
              <a:t> et al., 2000). </a:t>
            </a:r>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3</a:t>
            </a:fld>
            <a:endParaRPr lang="en-US"/>
          </a:p>
        </p:txBody>
      </p:sp>
    </p:spTree>
    <p:extLst>
      <p:ext uri="{BB962C8B-B14F-4D97-AF65-F5344CB8AC3E}">
        <p14:creationId xmlns:p14="http://schemas.microsoft.com/office/powerpoint/2010/main" val="308164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30</a:t>
            </a:fld>
            <a:endParaRPr lang="en-US"/>
          </a:p>
        </p:txBody>
      </p:sp>
    </p:spTree>
    <p:extLst>
      <p:ext uri="{BB962C8B-B14F-4D97-AF65-F5344CB8AC3E}">
        <p14:creationId xmlns:p14="http://schemas.microsoft.com/office/powerpoint/2010/main" val="11820150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31</a:t>
            </a:fld>
            <a:endParaRPr lang="en-US"/>
          </a:p>
        </p:txBody>
      </p:sp>
    </p:spTree>
    <p:extLst>
      <p:ext uri="{BB962C8B-B14F-4D97-AF65-F5344CB8AC3E}">
        <p14:creationId xmlns:p14="http://schemas.microsoft.com/office/powerpoint/2010/main" val="35517629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32</a:t>
            </a:fld>
            <a:endParaRPr lang="en-US"/>
          </a:p>
        </p:txBody>
      </p:sp>
    </p:spTree>
    <p:extLst>
      <p:ext uri="{BB962C8B-B14F-4D97-AF65-F5344CB8AC3E}">
        <p14:creationId xmlns:p14="http://schemas.microsoft.com/office/powerpoint/2010/main" val="14156214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33</a:t>
            </a:fld>
            <a:endParaRPr lang="en-US"/>
          </a:p>
        </p:txBody>
      </p:sp>
    </p:spTree>
    <p:extLst>
      <p:ext uri="{BB962C8B-B14F-4D97-AF65-F5344CB8AC3E}">
        <p14:creationId xmlns:p14="http://schemas.microsoft.com/office/powerpoint/2010/main" val="19687058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34</a:t>
            </a:fld>
            <a:endParaRPr lang="en-US"/>
          </a:p>
        </p:txBody>
      </p:sp>
    </p:spTree>
    <p:extLst>
      <p:ext uri="{BB962C8B-B14F-4D97-AF65-F5344CB8AC3E}">
        <p14:creationId xmlns:p14="http://schemas.microsoft.com/office/powerpoint/2010/main" val="45390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AA2FD-1528-6E42-8DD3-9839065199A7}" type="slidenum">
              <a:rPr lang="en-US" smtClean="0"/>
              <a:t>4</a:t>
            </a:fld>
            <a:endParaRPr lang="en-US"/>
          </a:p>
        </p:txBody>
      </p:sp>
    </p:spTree>
    <p:extLst>
      <p:ext uri="{BB962C8B-B14F-4D97-AF65-F5344CB8AC3E}">
        <p14:creationId xmlns:p14="http://schemas.microsoft.com/office/powerpoint/2010/main" val="1574535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Delusions</a:t>
            </a:r>
            <a:r>
              <a:rPr lang="en-US" baseline="0" dirty="0" smtClean="0"/>
              <a:t> are more common in teens than children.</a:t>
            </a:r>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5</a:t>
            </a:fld>
            <a:endParaRPr lang="en-US"/>
          </a:p>
        </p:txBody>
      </p:sp>
    </p:spTree>
    <p:extLst>
      <p:ext uri="{BB962C8B-B14F-4D97-AF65-F5344CB8AC3E}">
        <p14:creationId xmlns:p14="http://schemas.microsoft.com/office/powerpoint/2010/main" val="168316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children the mania and mood elevation can be experienced for as little as 4 hours</a:t>
            </a:r>
          </a:p>
          <a:p>
            <a:endParaRPr lang="en-US" dirty="0" smtClean="0"/>
          </a:p>
          <a:p>
            <a:r>
              <a:rPr lang="en-US" dirty="0" smtClean="0"/>
              <a:t>May</a:t>
            </a:r>
            <a:r>
              <a:rPr lang="en-US" baseline="0" dirty="0" smtClean="0"/>
              <a:t> tell the teacher how to teach the class</a:t>
            </a:r>
          </a:p>
          <a:p>
            <a:endParaRPr lang="en-US" baseline="0" dirty="0" smtClean="0"/>
          </a:p>
          <a:p>
            <a:r>
              <a:rPr lang="en-US" baseline="0" dirty="0" smtClean="0"/>
              <a:t>May not fall asleep until 2am but get up at 7 AM and not be tired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6</a:t>
            </a:fld>
            <a:endParaRPr lang="en-US"/>
          </a:p>
        </p:txBody>
      </p:sp>
    </p:spTree>
    <p:extLst>
      <p:ext uri="{BB962C8B-B14F-4D97-AF65-F5344CB8AC3E}">
        <p14:creationId xmlns:p14="http://schemas.microsoft.com/office/powerpoint/2010/main" val="3228389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7</a:t>
            </a:fld>
            <a:endParaRPr lang="en-US"/>
          </a:p>
        </p:txBody>
      </p:sp>
    </p:spTree>
    <p:extLst>
      <p:ext uri="{BB962C8B-B14F-4D97-AF65-F5344CB8AC3E}">
        <p14:creationId xmlns:p14="http://schemas.microsoft.com/office/powerpoint/2010/main" val="885174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not abnormal for these children to cycle in and out of moods 3-5 times per day or more. Instead of having episodes and symptoms free periods they experience a continued disturbance and relatively few well periods. </a:t>
            </a:r>
          </a:p>
          <a:p>
            <a:endParaRPr lang="en-US" baseline="0" dirty="0" smtClean="0"/>
          </a:p>
          <a:p>
            <a:r>
              <a:rPr lang="en-US" baseline="0" dirty="0" smtClean="0"/>
              <a:t>The episodes are often mixed, meeting the criteria for depressive episode and manic episode often because of the irritable mood, insomnia, increased psychomotor agitation and difficulty in thinking.</a:t>
            </a:r>
          </a:p>
          <a:p>
            <a:endParaRPr lang="en-US" baseline="0" dirty="0" smtClean="0"/>
          </a:p>
          <a:p>
            <a:r>
              <a:rPr lang="en-US" baseline="0" dirty="0" smtClean="0"/>
              <a:t>To complicate issues further you often have other co-occurring disorders that need to be teased out.  When thinking about the behaviors that may or may not be related to bipolar, you may want to see if the behaviors are episodic or if the increase during episodes.  However if you have a rapid cycler, with mixed episodes the co-occurring disorders can become extremely difficult to tease out.</a:t>
            </a:r>
          </a:p>
          <a:p>
            <a:endParaRPr lang="en-US" baseline="0" dirty="0" smtClean="0"/>
          </a:p>
          <a:p>
            <a:r>
              <a:rPr lang="en-US" baseline="0" dirty="0" smtClean="0"/>
              <a:t>All this together makes for a different presentation of bipolar disorder than you would see in adults. </a:t>
            </a:r>
          </a:p>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8</a:t>
            </a:fld>
            <a:endParaRPr lang="en-US"/>
          </a:p>
        </p:txBody>
      </p:sp>
    </p:spTree>
    <p:extLst>
      <p:ext uri="{BB962C8B-B14F-4D97-AF65-F5344CB8AC3E}">
        <p14:creationId xmlns:p14="http://schemas.microsoft.com/office/powerpoint/2010/main" val="473847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Depressive presentation</a:t>
            </a:r>
          </a:p>
          <a:p>
            <a:r>
              <a:rPr lang="en-US" dirty="0" smtClean="0"/>
              <a:t>Mixed symptoms, or subclinical symptoms</a:t>
            </a:r>
          </a:p>
          <a:p>
            <a:r>
              <a:rPr lang="en-US" dirty="0" smtClean="0"/>
              <a:t>Longer durations- it is not unusual for children to be ill half</a:t>
            </a:r>
            <a:r>
              <a:rPr lang="en-US" baseline="0" dirty="0" smtClean="0"/>
              <a:t> or most of the year </a:t>
            </a:r>
          </a:p>
          <a:p>
            <a:r>
              <a:rPr lang="en-US" dirty="0" smtClean="0"/>
              <a:t>Chronic, Rapid cycling- 20 – 40 times per year or</a:t>
            </a:r>
            <a:r>
              <a:rPr lang="en-US" baseline="0" dirty="0" smtClean="0"/>
              <a:t> even 3-5 times per day.</a:t>
            </a:r>
            <a:endParaRPr lang="en-US" dirty="0" smtClean="0"/>
          </a:p>
          <a:p>
            <a:r>
              <a:rPr lang="en-US" dirty="0" smtClean="0"/>
              <a:t>More recurrences (BPI, recovered more than NOS) often no </a:t>
            </a:r>
            <a:r>
              <a:rPr lang="en-US" dirty="0" err="1" smtClean="0"/>
              <a:t>interepisodic</a:t>
            </a:r>
            <a:r>
              <a:rPr lang="en-US" dirty="0" smtClean="0"/>
              <a:t> return to baseline</a:t>
            </a:r>
          </a:p>
          <a:p>
            <a:r>
              <a:rPr lang="en-US" dirty="0" smtClean="0"/>
              <a:t>Irritability- “extreme, often physical, response to frustration” (</a:t>
            </a:r>
            <a:r>
              <a:rPr lang="en-US" dirty="0" err="1" smtClean="0"/>
              <a:t>Leibenluft</a:t>
            </a:r>
            <a:r>
              <a:rPr lang="en-US" dirty="0" smtClean="0"/>
              <a:t> et al 2003)</a:t>
            </a:r>
          </a:p>
          <a:p>
            <a:endParaRPr lang="en-US" dirty="0"/>
          </a:p>
        </p:txBody>
      </p:sp>
      <p:sp>
        <p:nvSpPr>
          <p:cNvPr id="4" name="Slide Number Placeholder 3"/>
          <p:cNvSpPr>
            <a:spLocks noGrp="1"/>
          </p:cNvSpPr>
          <p:nvPr>
            <p:ph type="sldNum" sz="quarter" idx="10"/>
          </p:nvPr>
        </p:nvSpPr>
        <p:spPr/>
        <p:txBody>
          <a:bodyPr/>
          <a:lstStyle/>
          <a:p>
            <a:fld id="{329AA2FD-1528-6E42-8DD3-9839065199A7}" type="slidenum">
              <a:rPr lang="en-US" smtClean="0"/>
              <a:t>9</a:t>
            </a:fld>
            <a:endParaRPr lang="en-US"/>
          </a:p>
        </p:txBody>
      </p:sp>
    </p:spTree>
    <p:extLst>
      <p:ext uri="{BB962C8B-B14F-4D97-AF65-F5344CB8AC3E}">
        <p14:creationId xmlns:p14="http://schemas.microsoft.com/office/powerpoint/2010/main" val="439075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8ACDB3CC-F982-40F9-8DD6-BCC9AFBF44BD}" type="datetime1">
              <a:rPr lang="en-US" smtClean="0"/>
              <a:pPr/>
              <a:t>2/9/14</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D4DEB-ADDC-C94A-BBF0-F86F9F55DE6E}" type="datetimeFigureOut">
              <a:rPr lang="en-US" smtClean="0"/>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ED734-6C70-B346-A87A-F24CD418CA6A}"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F5D4DEB-ADDC-C94A-BBF0-F86F9F55DE6E}" type="datetimeFigureOut">
              <a:rPr lang="en-US" smtClean="0"/>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F5D4DEB-ADDC-C94A-BBF0-F86F9F55DE6E}" type="datetimeFigureOut">
              <a:rPr lang="en-US" smtClean="0"/>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F5D4DEB-ADDC-C94A-BBF0-F86F9F55DE6E}" type="datetimeFigureOut">
              <a:rPr lang="en-US" smtClean="0"/>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F5D4DEB-ADDC-C94A-BBF0-F86F9F55DE6E}" type="datetimeFigureOut">
              <a:rPr lang="en-US" smtClean="0"/>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F5D4DEB-ADDC-C94A-BBF0-F86F9F55DE6E}" type="datetimeFigureOut">
              <a:rPr lang="en-US" smtClean="0"/>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CF5D4DEB-ADDC-C94A-BBF0-F86F9F55DE6E}" type="datetimeFigureOut">
              <a:rPr lang="en-US" smtClean="0"/>
              <a:t>2/9/14</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F5D4DEB-ADDC-C94A-BBF0-F86F9F55DE6E}" type="datetimeFigureOut">
              <a:rPr lang="en-US" smtClean="0"/>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F5D4DEB-ADDC-C94A-BBF0-F86F9F55DE6E}" type="datetimeFigureOut">
              <a:rPr lang="en-US" smtClean="0"/>
              <a:t>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F5D4DEB-ADDC-C94A-BBF0-F86F9F55DE6E}" type="datetimeFigureOut">
              <a:rPr lang="en-US" smtClean="0"/>
              <a:t>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CF5D4DEB-ADDC-C94A-BBF0-F86F9F55DE6E}" type="datetimeFigureOut">
              <a:rPr lang="en-US" smtClean="0"/>
              <a:t>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ED734-6C70-B346-A87A-F24CD418CA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F5D4DEB-ADDC-C94A-BBF0-F86F9F55DE6E}" type="datetimeFigureOut">
              <a:rPr lang="en-US" smtClean="0"/>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CF5D4DEB-ADDC-C94A-BBF0-F86F9F55DE6E}" type="datetimeFigureOut">
              <a:rPr lang="en-US" smtClean="0"/>
              <a:t>2/9/14</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A59ED734-6C70-B346-A87A-F24CD418CA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610" r:id="rId1"/>
    <p:sldLayoutId id="2147484611" r:id="rId2"/>
    <p:sldLayoutId id="2147484612" r:id="rId3"/>
    <p:sldLayoutId id="2147484613" r:id="rId4"/>
    <p:sldLayoutId id="2147484614" r:id="rId5"/>
    <p:sldLayoutId id="2147484615" r:id="rId6"/>
    <p:sldLayoutId id="2147484616" r:id="rId7"/>
    <p:sldLayoutId id="2147484617" r:id="rId8"/>
    <p:sldLayoutId id="2147484618" r:id="rId9"/>
    <p:sldLayoutId id="2147484619" r:id="rId10"/>
    <p:sldLayoutId id="2147484620" r:id="rId11"/>
    <p:sldLayoutId id="2147484621" r:id="rId12"/>
    <p:sldLayoutId id="2147484622" r:id="rId13"/>
    <p:sldLayoutId id="2147484623"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www.psychiatry.pitt.edu/sites/default/files/Documents/assessments/ksads-pl.pdf" TargetMode="External"/><Relationship Id="rId4" Type="http://schemas.openxmlformats.org/officeDocument/2006/relationships/hyperlink" Target="http://dcf.psychiatry.ufl.edu/files/2011/05/Young-Mania-Rating-Scale-Measure-with-background.pdf" TargetMode="External"/><Relationship Id="rId5" Type="http://schemas.openxmlformats.org/officeDocument/2006/relationships/hyperlink" Target="http://www.dbsalliance.org/pdfs/ChildManiaSurvey.pdf" TargetMode="External"/><Relationship Id="rId6" Type="http://schemas.openxmlformats.org/officeDocument/2006/relationships/hyperlink" Target="http://www.pfizerpro.com/resources/minisites/effexor/docs/QIDS-C16.pdf" TargetMode="External"/><Relationship Id="rId7" Type="http://schemas.openxmlformats.org/officeDocument/2006/relationships/hyperlink" Target="http://www.sommeil-mg.net/spip/questionnaires/HAM_A.pdf" TargetMode="External"/><Relationship Id="rId8" Type="http://schemas.openxmlformats.org/officeDocument/2006/relationships/hyperlink" Target="http://www.rcpsych.ac.uk/pdf/CGAS%20Ratings%20Guide.pdf" TargetMode="External"/><Relationship Id="rId9" Type="http://schemas.openxmlformats.org/officeDocument/2006/relationships/hyperlink" Target="http://www.brightfutures.org/mentalhealth/pdf/professionals/bridges/adhd.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hyperlink" Target="http://www.aacap.org/galleries/PracticeParameters/JAACAP_Bipolar_2007.pdf" TargetMode="External"/><Relationship Id="rId4" Type="http://schemas.openxmlformats.org/officeDocument/2006/relationships/hyperlink" Target="http://www.bpchildren.org/files/Download/TreatmentGuidelines.pdf" TargetMode="External"/><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hyperlink" Target="http://dx.doi.org/10.1017/S0954579406060500" TargetMode="External"/><Relationship Id="rId4" Type="http://schemas.openxmlformats.org/officeDocument/2006/relationships/hyperlink" Target="http://dx.doi.org/10.1016/S0006-3223(03)00069-6" TargetMode="External"/><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balancedmind.org/learn/library/pediatric-bipolar-disorder-a-brain-illness" TargetMode="External"/><Relationship Id="rId3" Type="http://schemas.openxmlformats.org/officeDocument/2006/relationships/hyperlink" Target="http://dx.doi.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Child and Adolescent Bipolar Disorder </a:t>
            </a:r>
            <a:endParaRPr lang="en-US" dirty="0"/>
          </a:p>
        </p:txBody>
      </p:sp>
      <p:sp>
        <p:nvSpPr>
          <p:cNvPr id="3" name="Subtitle 2"/>
          <p:cNvSpPr>
            <a:spLocks noGrp="1"/>
          </p:cNvSpPr>
          <p:nvPr>
            <p:ph type="subTitle" idx="1"/>
          </p:nvPr>
        </p:nvSpPr>
        <p:spPr/>
        <p:txBody>
          <a:bodyPr/>
          <a:lstStyle/>
          <a:p>
            <a:r>
              <a:rPr lang="en-US" dirty="0" smtClean="0"/>
              <a:t>Stacey Lambour RN, BSN</a:t>
            </a:r>
          </a:p>
          <a:p>
            <a:r>
              <a:rPr lang="en-US" dirty="0" smtClean="0"/>
              <a:t>Elizabeth Wheatley FNP, MSN</a:t>
            </a:r>
            <a:endParaRPr lang="en-US" dirty="0"/>
          </a:p>
        </p:txBody>
      </p:sp>
    </p:spTree>
    <p:extLst>
      <p:ext uri="{BB962C8B-B14F-4D97-AF65-F5344CB8AC3E}">
        <p14:creationId xmlns:p14="http://schemas.microsoft.com/office/powerpoint/2010/main" val="1038687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Frequent Comorbidities</a:t>
            </a:r>
            <a:endParaRPr lang="en-US" dirty="0"/>
          </a:p>
        </p:txBody>
      </p:sp>
      <p:sp>
        <p:nvSpPr>
          <p:cNvPr id="3" name="Content Placeholder 2"/>
          <p:cNvSpPr>
            <a:spLocks noGrp="1"/>
          </p:cNvSpPr>
          <p:nvPr>
            <p:ph idx="1"/>
          </p:nvPr>
        </p:nvSpPr>
        <p:spPr/>
        <p:txBody>
          <a:bodyPr/>
          <a:lstStyle/>
          <a:p>
            <a:r>
              <a:rPr lang="en-US" dirty="0"/>
              <a:t>ADHD </a:t>
            </a:r>
            <a:r>
              <a:rPr lang="en-US" dirty="0" smtClean="0"/>
              <a:t>and ADD</a:t>
            </a:r>
            <a:endParaRPr lang="en-US" dirty="0"/>
          </a:p>
          <a:p>
            <a:r>
              <a:rPr lang="en-US" dirty="0"/>
              <a:t>Disruptive Behavior Disorders</a:t>
            </a:r>
          </a:p>
          <a:p>
            <a:pPr lvl="1"/>
            <a:r>
              <a:rPr lang="en-US" dirty="0"/>
              <a:t>Oppositional Defiance </a:t>
            </a:r>
            <a:r>
              <a:rPr lang="en-US" dirty="0" smtClean="0"/>
              <a:t>Disorder (ODD)</a:t>
            </a:r>
            <a:endParaRPr lang="en-US" dirty="0"/>
          </a:p>
          <a:p>
            <a:pPr lvl="1"/>
            <a:r>
              <a:rPr lang="en-US" dirty="0"/>
              <a:t>Conduct </a:t>
            </a:r>
            <a:r>
              <a:rPr lang="en-US" dirty="0" smtClean="0"/>
              <a:t>Disorder (CD)</a:t>
            </a:r>
            <a:endParaRPr lang="en-US" dirty="0"/>
          </a:p>
          <a:p>
            <a:r>
              <a:rPr lang="en-US" dirty="0"/>
              <a:t>Anxiety Disorders </a:t>
            </a:r>
          </a:p>
          <a:p>
            <a:r>
              <a:rPr lang="en-US" dirty="0"/>
              <a:t>Substance </a:t>
            </a:r>
            <a:r>
              <a:rPr lang="en-US" dirty="0" smtClean="0"/>
              <a:t>Abuse</a:t>
            </a:r>
            <a:endParaRPr lang="en-US" dirty="0"/>
          </a:p>
        </p:txBody>
      </p:sp>
    </p:spTree>
    <p:extLst>
      <p:ext uri="{BB962C8B-B14F-4D97-AF65-F5344CB8AC3E}">
        <p14:creationId xmlns:p14="http://schemas.microsoft.com/office/powerpoint/2010/main" val="2330731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599" y="856558"/>
            <a:ext cx="6999202" cy="568853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sp>
        <p:nvSpPr>
          <p:cNvPr id="4" name="TextBox 3"/>
          <p:cNvSpPr txBox="1"/>
          <p:nvPr/>
        </p:nvSpPr>
        <p:spPr>
          <a:xfrm>
            <a:off x="2022976" y="6438951"/>
            <a:ext cx="5773604" cy="369332"/>
          </a:xfrm>
          <a:prstGeom prst="rect">
            <a:avLst/>
          </a:prstGeom>
          <a:noFill/>
        </p:spPr>
        <p:txBody>
          <a:bodyPr wrap="square" rtlCol="0">
            <a:spAutoFit/>
          </a:bodyPr>
          <a:lstStyle/>
          <a:p>
            <a:pPr>
              <a:spcBef>
                <a:spcPct val="50000"/>
              </a:spcBef>
              <a:defRPr/>
            </a:pPr>
            <a:r>
              <a:rPr lang="en-US" dirty="0">
                <a:solidFill>
                  <a:schemeClr val="tx2"/>
                </a:solidFill>
                <a:effectLst>
                  <a:outerShdw blurRad="38100" dist="38100" dir="2700000" algn="tl">
                    <a:srgbClr val="000000"/>
                  </a:outerShdw>
                </a:effectLst>
              </a:rPr>
              <a:t>Davidson et al., Science </a:t>
            </a:r>
            <a:r>
              <a:rPr lang="en-US" dirty="0" err="1">
                <a:solidFill>
                  <a:schemeClr val="tx2"/>
                </a:solidFill>
                <a:effectLst>
                  <a:outerShdw blurRad="38100" dist="38100" dir="2700000" algn="tl">
                    <a:srgbClr val="000000"/>
                  </a:outerShdw>
                </a:effectLst>
              </a:rPr>
              <a:t>vol</a:t>
            </a:r>
            <a:r>
              <a:rPr lang="en-US" dirty="0">
                <a:solidFill>
                  <a:schemeClr val="tx2"/>
                </a:solidFill>
                <a:effectLst>
                  <a:outerShdw blurRad="38100" dist="38100" dir="2700000" algn="tl">
                    <a:srgbClr val="000000"/>
                  </a:outerShdw>
                </a:effectLst>
              </a:rPr>
              <a:t> 289 28 July 2000: 591-4</a:t>
            </a:r>
          </a:p>
        </p:txBody>
      </p:sp>
      <p:sp>
        <p:nvSpPr>
          <p:cNvPr id="5" name="TextBox 4"/>
          <p:cNvSpPr txBox="1"/>
          <p:nvPr/>
        </p:nvSpPr>
        <p:spPr>
          <a:xfrm rot="10800000" flipV="1">
            <a:off x="162429" y="4801921"/>
            <a:ext cx="1180930" cy="369332"/>
          </a:xfrm>
          <a:prstGeom prst="rect">
            <a:avLst/>
          </a:prstGeom>
          <a:noFill/>
        </p:spPr>
        <p:txBody>
          <a:bodyPr wrap="square" rtlCol="0">
            <a:spAutoFit/>
          </a:bodyPr>
          <a:lstStyle/>
          <a:p>
            <a:r>
              <a:rPr lang="en-US" dirty="0" smtClean="0"/>
              <a:t>amygdala</a:t>
            </a:r>
            <a:endParaRPr lang="en-US" dirty="0"/>
          </a:p>
        </p:txBody>
      </p:sp>
      <p:sp>
        <p:nvSpPr>
          <p:cNvPr id="6" name="TextBox 5"/>
          <p:cNvSpPr txBox="1"/>
          <p:nvPr/>
        </p:nvSpPr>
        <p:spPr>
          <a:xfrm>
            <a:off x="162429" y="753180"/>
            <a:ext cx="1683352" cy="923330"/>
          </a:xfrm>
          <a:prstGeom prst="rect">
            <a:avLst/>
          </a:prstGeom>
          <a:noFill/>
        </p:spPr>
        <p:txBody>
          <a:bodyPr wrap="square" rtlCol="0">
            <a:spAutoFit/>
          </a:bodyPr>
          <a:lstStyle/>
          <a:p>
            <a:r>
              <a:rPr lang="en-US" dirty="0" smtClean="0"/>
              <a:t>Orbital Prefrontal cortex</a:t>
            </a:r>
            <a:endParaRPr lang="en-US" dirty="0"/>
          </a:p>
        </p:txBody>
      </p:sp>
      <p:sp>
        <p:nvSpPr>
          <p:cNvPr id="7" name="TextBox 6"/>
          <p:cNvSpPr txBox="1"/>
          <p:nvPr/>
        </p:nvSpPr>
        <p:spPr>
          <a:xfrm>
            <a:off x="7796580" y="856558"/>
            <a:ext cx="1347419" cy="923330"/>
          </a:xfrm>
          <a:prstGeom prst="rect">
            <a:avLst/>
          </a:prstGeom>
          <a:noFill/>
        </p:spPr>
        <p:txBody>
          <a:bodyPr wrap="square" rtlCol="0">
            <a:spAutoFit/>
          </a:bodyPr>
          <a:lstStyle/>
          <a:p>
            <a:r>
              <a:rPr lang="en-US" dirty="0" smtClean="0"/>
              <a:t>Dorsolateral prefrontal cortex</a:t>
            </a:r>
            <a:endParaRPr lang="en-US" dirty="0"/>
          </a:p>
        </p:txBody>
      </p:sp>
      <p:sp>
        <p:nvSpPr>
          <p:cNvPr id="8" name="TextBox 7"/>
          <p:cNvSpPr txBox="1"/>
          <p:nvPr/>
        </p:nvSpPr>
        <p:spPr>
          <a:xfrm>
            <a:off x="7796579" y="4031729"/>
            <a:ext cx="1240365" cy="646331"/>
          </a:xfrm>
          <a:prstGeom prst="rect">
            <a:avLst/>
          </a:prstGeom>
          <a:noFill/>
        </p:spPr>
        <p:txBody>
          <a:bodyPr wrap="square" rtlCol="0">
            <a:spAutoFit/>
          </a:bodyPr>
          <a:lstStyle/>
          <a:p>
            <a:r>
              <a:rPr lang="en-US" dirty="0" smtClean="0"/>
              <a:t>Anterior cingulate</a:t>
            </a:r>
            <a:endParaRPr lang="en-US" dirty="0"/>
          </a:p>
        </p:txBody>
      </p:sp>
      <p:sp>
        <p:nvSpPr>
          <p:cNvPr id="9" name="TextBox 8"/>
          <p:cNvSpPr txBox="1"/>
          <p:nvPr/>
        </p:nvSpPr>
        <p:spPr>
          <a:xfrm>
            <a:off x="162428" y="2955061"/>
            <a:ext cx="1609521" cy="923330"/>
          </a:xfrm>
          <a:prstGeom prst="rect">
            <a:avLst/>
          </a:prstGeom>
          <a:noFill/>
        </p:spPr>
        <p:txBody>
          <a:bodyPr wrap="square" rtlCol="0">
            <a:spAutoFit/>
          </a:bodyPr>
          <a:lstStyle/>
          <a:p>
            <a:r>
              <a:rPr lang="en-US" dirty="0" smtClean="0"/>
              <a:t>Ventromedial prefrontal cortex</a:t>
            </a:r>
            <a:endParaRPr lang="en-US" dirty="0"/>
          </a:p>
        </p:txBody>
      </p:sp>
      <p:sp>
        <p:nvSpPr>
          <p:cNvPr id="2" name="TextBox 1"/>
          <p:cNvSpPr txBox="1"/>
          <p:nvPr/>
        </p:nvSpPr>
        <p:spPr>
          <a:xfrm>
            <a:off x="162428" y="71003"/>
            <a:ext cx="8874515" cy="646331"/>
          </a:xfrm>
          <a:prstGeom prst="rect">
            <a:avLst/>
          </a:prstGeom>
          <a:noFill/>
        </p:spPr>
        <p:txBody>
          <a:bodyPr wrap="square" rtlCol="0">
            <a:spAutoFit/>
          </a:bodyPr>
          <a:lstStyle/>
          <a:p>
            <a:pPr algn="ctr"/>
            <a:r>
              <a:rPr lang="en-US" sz="3600" dirty="0" smtClean="0"/>
              <a:t>Areas Involved in Emotion Regulation</a:t>
            </a:r>
            <a:endParaRPr lang="en-US" sz="3600" dirty="0"/>
          </a:p>
        </p:txBody>
      </p:sp>
      <p:cxnSp>
        <p:nvCxnSpPr>
          <p:cNvPr id="11" name="Straight Arrow Connector 10"/>
          <p:cNvCxnSpPr/>
          <p:nvPr/>
        </p:nvCxnSpPr>
        <p:spPr>
          <a:xfrm>
            <a:off x="1025838" y="1465319"/>
            <a:ext cx="997138" cy="6105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720529" y="2014814"/>
            <a:ext cx="1636455" cy="94024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1123537" y="5171253"/>
            <a:ext cx="1016462" cy="62897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a:off x="5080339" y="4383747"/>
            <a:ext cx="2716240" cy="78750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H="1">
            <a:off x="5385648" y="1172256"/>
            <a:ext cx="2410932" cy="50425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7559447" y="5592636"/>
            <a:ext cx="1477497" cy="369332"/>
          </a:xfrm>
          <a:prstGeom prst="rect">
            <a:avLst/>
          </a:prstGeom>
          <a:noFill/>
        </p:spPr>
        <p:txBody>
          <a:bodyPr wrap="square" rtlCol="0">
            <a:spAutoFit/>
          </a:bodyPr>
          <a:lstStyle/>
          <a:p>
            <a:r>
              <a:rPr lang="en-US" dirty="0" smtClean="0"/>
              <a:t>Hippocampus</a:t>
            </a:r>
            <a:endParaRPr lang="en-US" dirty="0"/>
          </a:p>
        </p:txBody>
      </p:sp>
      <p:cxnSp>
        <p:nvCxnSpPr>
          <p:cNvPr id="44" name="Straight Arrow Connector 43"/>
          <p:cNvCxnSpPr/>
          <p:nvPr/>
        </p:nvCxnSpPr>
        <p:spPr>
          <a:xfrm flipH="1" flipV="1">
            <a:off x="6045117" y="5678114"/>
            <a:ext cx="1636454" cy="28385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48250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Involvement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Frontal- </a:t>
            </a:r>
            <a:r>
              <a:rPr lang="en-US" dirty="0"/>
              <a:t>reduced </a:t>
            </a:r>
            <a:r>
              <a:rPr lang="en-US" dirty="0" smtClean="0"/>
              <a:t>volume and less white matter </a:t>
            </a:r>
            <a:r>
              <a:rPr lang="en-US" dirty="0" err="1" smtClean="0"/>
              <a:t>hyperintensities</a:t>
            </a:r>
            <a:r>
              <a:rPr lang="en-US" dirty="0" smtClean="0"/>
              <a:t> leads to disruption in communication between the structures involved in mood regulation (</a:t>
            </a:r>
            <a:r>
              <a:rPr lang="en-US" dirty="0" err="1" smtClean="0"/>
              <a:t>Olvera</a:t>
            </a:r>
            <a:r>
              <a:rPr lang="en-US" dirty="0" smtClean="0"/>
              <a:t> </a:t>
            </a:r>
            <a:r>
              <a:rPr lang="en-US" dirty="0"/>
              <a:t>et </a:t>
            </a:r>
            <a:r>
              <a:rPr lang="en-US" dirty="0" smtClean="0"/>
              <a:t>al, </a:t>
            </a:r>
            <a:r>
              <a:rPr lang="en-US" dirty="0"/>
              <a:t>2004)</a:t>
            </a:r>
          </a:p>
          <a:p>
            <a:pPr marL="0" indent="0">
              <a:buNone/>
            </a:pPr>
            <a:endParaRPr lang="en-US" dirty="0" smtClean="0"/>
          </a:p>
          <a:p>
            <a:pPr marL="0" indent="0">
              <a:buNone/>
            </a:pPr>
            <a:r>
              <a:rPr lang="en-US" dirty="0" smtClean="0"/>
              <a:t>Temporal- reduced volume can effect patients verbal episodic memory, sustained attention, and executive function, and predicts poor social and occupational functioning (</a:t>
            </a:r>
            <a:r>
              <a:rPr lang="en-US" dirty="0" err="1" smtClean="0"/>
              <a:t>Olvera</a:t>
            </a:r>
            <a:r>
              <a:rPr lang="en-US" dirty="0" smtClean="0"/>
              <a:t> </a:t>
            </a:r>
            <a:r>
              <a:rPr lang="en-US" dirty="0"/>
              <a:t>et </a:t>
            </a:r>
            <a:r>
              <a:rPr lang="en-US" dirty="0" smtClean="0"/>
              <a:t>al, </a:t>
            </a:r>
            <a:r>
              <a:rPr lang="en-US" dirty="0"/>
              <a:t>2004)</a:t>
            </a:r>
          </a:p>
          <a:p>
            <a:pPr marL="0" indent="0">
              <a:buNone/>
            </a:pPr>
            <a:endParaRPr lang="en-US" dirty="0" smtClean="0"/>
          </a:p>
          <a:p>
            <a:pPr marL="0" indent="0">
              <a:buNone/>
            </a:pPr>
            <a:r>
              <a:rPr lang="en-US" dirty="0" smtClean="0"/>
              <a:t>Amygdala- reduced volume, can lead to dysfunction in emotional regulation (adults showed increased volume) (</a:t>
            </a:r>
            <a:r>
              <a:rPr lang="en-US" dirty="0" err="1" smtClean="0"/>
              <a:t>Hajek</a:t>
            </a:r>
            <a:r>
              <a:rPr lang="en-US" dirty="0" smtClean="0"/>
              <a:t> et all, 2009)</a:t>
            </a:r>
          </a:p>
          <a:p>
            <a:pPr marL="0" indent="0">
              <a:buNone/>
            </a:pPr>
            <a:endParaRPr lang="en-US" dirty="0" smtClean="0"/>
          </a:p>
          <a:p>
            <a:pPr marL="0" indent="0">
              <a:buNone/>
            </a:pPr>
            <a:r>
              <a:rPr lang="en-US" dirty="0" smtClean="0"/>
              <a:t>Ventricles- In </a:t>
            </a:r>
            <a:r>
              <a:rPr lang="en-US" dirty="0"/>
              <a:t>a</a:t>
            </a:r>
            <a:r>
              <a:rPr lang="en-US" dirty="0" smtClean="0"/>
              <a:t>dults, larger ventricles noted, the number of previous manic episodes is associated with larger volume indicating neurodegenerative disease</a:t>
            </a:r>
            <a:r>
              <a:rPr lang="en-US" dirty="0"/>
              <a:t>! (</a:t>
            </a:r>
            <a:r>
              <a:rPr lang="en-US" dirty="0" err="1"/>
              <a:t>Olvera</a:t>
            </a:r>
            <a:r>
              <a:rPr lang="en-US" dirty="0"/>
              <a:t> et al, 2004)</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80819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Disagreements in Diagnosis among Clinical Leaders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Much of the issue revolves around children with chronic irritability, and few to no distinct episodes are have bipolar disorder. </a:t>
            </a:r>
          </a:p>
          <a:p>
            <a:r>
              <a:rPr lang="en-US" dirty="0" smtClean="0"/>
              <a:t>Depending on provider interpretation of DSM criteria, </a:t>
            </a:r>
            <a:r>
              <a:rPr lang="en-US" dirty="0"/>
              <a:t>t</a:t>
            </a:r>
            <a:r>
              <a:rPr lang="en-US" dirty="0" smtClean="0"/>
              <a:t>he children can fit the the criteria, especially for NOS</a:t>
            </a:r>
          </a:p>
          <a:p>
            <a:r>
              <a:rPr lang="en-US" dirty="0" err="1" smtClean="0"/>
              <a:t>Leibenluft</a:t>
            </a:r>
            <a:r>
              <a:rPr lang="en-US" dirty="0" smtClean="0"/>
              <a:t> has been researching Children with BP for years and has found differences between BP I children and those with chronic irritability and believes that a more appropriate diagnosis is Severe Mood </a:t>
            </a:r>
            <a:r>
              <a:rPr lang="en-US" dirty="0" err="1" smtClean="0"/>
              <a:t>Dysregulation</a:t>
            </a:r>
            <a:r>
              <a:rPr lang="en-US" dirty="0" smtClean="0"/>
              <a:t> (SMD)</a:t>
            </a:r>
          </a:p>
          <a:p>
            <a:r>
              <a:rPr lang="en-US" dirty="0" err="1" smtClean="0"/>
              <a:t>Leibenluft</a:t>
            </a:r>
            <a:r>
              <a:rPr lang="en-US" dirty="0" smtClean="0"/>
              <a:t> is unsure if Severe Mood </a:t>
            </a:r>
            <a:r>
              <a:rPr lang="en-US" dirty="0" err="1" smtClean="0"/>
              <a:t>Dysregulation</a:t>
            </a:r>
            <a:r>
              <a:rPr lang="en-US" dirty="0" smtClean="0"/>
              <a:t> (SMD) is a variation of Bipolar Disorder or if another pathology underlines the disorder</a:t>
            </a:r>
          </a:p>
          <a:p>
            <a:pPr marL="0" indent="0">
              <a:buNone/>
            </a:pPr>
            <a:endParaRPr lang="en-US" dirty="0"/>
          </a:p>
        </p:txBody>
      </p:sp>
    </p:spTree>
    <p:extLst>
      <p:ext uri="{BB962C8B-B14F-4D97-AF65-F5344CB8AC3E}">
        <p14:creationId xmlns:p14="http://schemas.microsoft.com/office/powerpoint/2010/main" val="3266995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55202552"/>
              </p:ext>
            </p:extLst>
          </p:nvPr>
        </p:nvGraphicFramePr>
        <p:xfrm>
          <a:off x="293298" y="207033"/>
          <a:ext cx="8643668" cy="6504319"/>
        </p:xfrm>
        <a:graphic>
          <a:graphicData uri="http://schemas.openxmlformats.org/drawingml/2006/table">
            <a:tbl>
              <a:tblPr firstRow="1" bandRow="1">
                <a:tableStyleId>{5C22544A-7EE6-4342-B048-85BDC9FD1C3A}</a:tableStyleId>
              </a:tblPr>
              <a:tblGrid>
                <a:gridCol w="4321834"/>
                <a:gridCol w="4321834"/>
              </a:tblGrid>
              <a:tr h="366440">
                <a:tc>
                  <a:txBody>
                    <a:bodyPr/>
                    <a:lstStyle/>
                    <a:p>
                      <a:pPr algn="ctr"/>
                      <a:r>
                        <a:rPr lang="en-US" dirty="0" smtClean="0"/>
                        <a:t>Bipolar</a:t>
                      </a:r>
                      <a:r>
                        <a:rPr lang="en-US" baseline="0" dirty="0" smtClean="0"/>
                        <a:t> Disorder</a:t>
                      </a:r>
                      <a:endParaRPr lang="en-US" dirty="0"/>
                    </a:p>
                  </a:txBody>
                  <a:tcPr/>
                </a:tc>
                <a:tc>
                  <a:txBody>
                    <a:bodyPr/>
                    <a:lstStyle/>
                    <a:p>
                      <a:pPr algn="ctr"/>
                      <a:r>
                        <a:rPr lang="en-US" dirty="0" smtClean="0"/>
                        <a:t>Severe Mood </a:t>
                      </a:r>
                      <a:r>
                        <a:rPr lang="en-US" dirty="0" err="1" smtClean="0"/>
                        <a:t>Dysregulation</a:t>
                      </a:r>
                      <a:endParaRPr lang="en-US" dirty="0"/>
                    </a:p>
                  </a:txBody>
                  <a:tcPr/>
                </a:tc>
              </a:tr>
              <a:tr h="6412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Episodic,</a:t>
                      </a:r>
                      <a:r>
                        <a:rPr lang="en-US" baseline="0" dirty="0" smtClean="0"/>
                        <a:t> symptoms occurs with episodes</a:t>
                      </a: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clear episodes, chronic</a:t>
                      </a:r>
                      <a:r>
                        <a:rPr lang="en-US" baseline="0" dirty="0" smtClean="0"/>
                        <a:t> irritability, and reactivity to perceived negativity</a:t>
                      </a:r>
                      <a:endParaRPr lang="en-US" dirty="0" smtClean="0"/>
                    </a:p>
                  </a:txBody>
                  <a:tcPr/>
                </a:tc>
              </a:tr>
              <a:tr h="9161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Family History of BP</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Low Family History of BP, but family</a:t>
                      </a:r>
                      <a:r>
                        <a:rPr lang="en-US" baseline="0" dirty="0" smtClean="0"/>
                        <a:t> dysfunction may be present</a:t>
                      </a:r>
                      <a:endParaRPr lang="en-US" dirty="0" smtClean="0"/>
                    </a:p>
                    <a:p>
                      <a:endParaRPr lang="en-US" dirty="0"/>
                    </a:p>
                  </a:txBody>
                  <a:tcPr/>
                </a:tc>
              </a:tr>
              <a:tr h="641272">
                <a:tc>
                  <a:txBody>
                    <a:bodyPr/>
                    <a:lstStyle/>
                    <a:p>
                      <a:r>
                        <a:rPr lang="en-US" dirty="0" smtClean="0"/>
                        <a:t>Likely</a:t>
                      </a:r>
                      <a:r>
                        <a:rPr lang="en-US" baseline="0" dirty="0" smtClean="0"/>
                        <a:t> to continue to have classic BP into adulthood</a:t>
                      </a:r>
                      <a:endParaRPr lang="en-US" dirty="0"/>
                    </a:p>
                  </a:txBody>
                  <a:tcPr/>
                </a:tc>
                <a:tc>
                  <a:txBody>
                    <a:bodyPr/>
                    <a:lstStyle/>
                    <a:p>
                      <a:r>
                        <a:rPr lang="en-US" dirty="0" smtClean="0"/>
                        <a:t>Likely to develop</a:t>
                      </a:r>
                      <a:r>
                        <a:rPr lang="en-US" baseline="0" dirty="0" smtClean="0"/>
                        <a:t> depression and/or anxiety into adulthood</a:t>
                      </a:r>
                      <a:endParaRPr lang="en-US" dirty="0"/>
                    </a:p>
                  </a:txBody>
                  <a:tcPr/>
                </a:tc>
              </a:tr>
              <a:tr h="9161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Deficits in facial expression recognition due to increased</a:t>
                      </a:r>
                      <a:r>
                        <a:rPr lang="en-US" baseline="0" dirty="0" smtClean="0"/>
                        <a:t> amygdala activity</a:t>
                      </a:r>
                      <a:endParaRPr lang="en-US" dirty="0" smtClean="0"/>
                    </a:p>
                    <a:p>
                      <a:endParaRPr lang="en-US" dirty="0"/>
                    </a:p>
                  </a:txBody>
                  <a:tcPr/>
                </a:tc>
                <a:tc>
                  <a:txBody>
                    <a:bodyPr/>
                    <a:lstStyle/>
                    <a:p>
                      <a:r>
                        <a:rPr lang="en-US" dirty="0" smtClean="0"/>
                        <a:t>Deficits in facial expression recognition due to decreased</a:t>
                      </a:r>
                      <a:r>
                        <a:rPr lang="en-US" baseline="0" dirty="0" smtClean="0"/>
                        <a:t> amygdala activity</a:t>
                      </a:r>
                      <a:endParaRPr lang="en-US" dirty="0"/>
                    </a:p>
                  </a:txBody>
                  <a:tcPr/>
                </a:tc>
              </a:tr>
              <a:tr h="916101">
                <a:tc>
                  <a:txBody>
                    <a:bodyPr/>
                    <a:lstStyle/>
                    <a:p>
                      <a:r>
                        <a:rPr lang="en-US" dirty="0" smtClean="0"/>
                        <a:t>Following negative feedback, increased activation of Superior Frontal </a:t>
                      </a:r>
                      <a:r>
                        <a:rPr lang="en-US" dirty="0" err="1" smtClean="0"/>
                        <a:t>Gyrus</a:t>
                      </a:r>
                      <a:r>
                        <a:rPr lang="en-US" dirty="0" smtClean="0"/>
                        <a:t> (SFG) and decrease activation of insula.</a:t>
                      </a:r>
                      <a:endParaRPr lang="en-US" dirty="0"/>
                    </a:p>
                  </a:txBody>
                  <a:tcPr/>
                </a:tc>
                <a:tc>
                  <a:txBody>
                    <a:bodyPr/>
                    <a:lstStyle/>
                    <a:p>
                      <a:r>
                        <a:rPr lang="en-US" dirty="0" smtClean="0"/>
                        <a:t>Following negative feedback, greater activation of Anterior Cingulate Cortex (ACC) and Medial</a:t>
                      </a:r>
                      <a:r>
                        <a:rPr lang="en-US" baseline="0" dirty="0" smtClean="0"/>
                        <a:t> Frontal </a:t>
                      </a:r>
                      <a:r>
                        <a:rPr lang="en-US" baseline="0" dirty="0" err="1" smtClean="0"/>
                        <a:t>Gyrus</a:t>
                      </a:r>
                      <a:r>
                        <a:rPr lang="en-US" baseline="0" dirty="0" smtClean="0"/>
                        <a:t> (MFG)</a:t>
                      </a:r>
                      <a:endParaRPr lang="en-US" dirty="0"/>
                    </a:p>
                  </a:txBody>
                  <a:tcPr/>
                </a:tc>
              </a:tr>
              <a:tr h="11909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During frustration lower P3 amplitude indicates impairments in executive attention</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During frustration Lower N1 event-related potential amplitude indicates impairments in the initial stages of attention</a:t>
                      </a:r>
                    </a:p>
                    <a:p>
                      <a:endParaRPr lang="en-US" dirty="0"/>
                    </a:p>
                  </a:txBody>
                  <a:tcPr/>
                </a:tc>
              </a:tr>
              <a:tr h="9161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During failed inhibition test, Reduced activation in the right ACC &amp; NA</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During fail inhibition test no change from controls</a:t>
                      </a:r>
                    </a:p>
                    <a:p>
                      <a:endParaRPr lang="en-US" dirty="0"/>
                    </a:p>
                  </a:txBody>
                  <a:tcPr/>
                </a:tc>
              </a:tr>
            </a:tbl>
          </a:graphicData>
        </a:graphic>
      </p:graphicFrame>
    </p:spTree>
    <p:extLst>
      <p:ext uri="{BB962C8B-B14F-4D97-AF65-F5344CB8AC3E}">
        <p14:creationId xmlns:p14="http://schemas.microsoft.com/office/powerpoint/2010/main" val="2763234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Severe Mood </a:t>
            </a:r>
            <a:r>
              <a:rPr lang="en-US" dirty="0" err="1" smtClean="0"/>
              <a:t>Dysregulation</a:t>
            </a:r>
            <a:r>
              <a:rPr lang="en-US" dirty="0" smtClean="0"/>
              <a:t> (SMD)</a:t>
            </a:r>
            <a:endParaRPr lang="en-US" dirty="0"/>
          </a:p>
        </p:txBody>
      </p:sp>
      <p:sp>
        <p:nvSpPr>
          <p:cNvPr id="3" name="Content Placeholder 2"/>
          <p:cNvSpPr>
            <a:spLocks noGrp="1"/>
          </p:cNvSpPr>
          <p:nvPr>
            <p:ph idx="1"/>
          </p:nvPr>
        </p:nvSpPr>
        <p:spPr>
          <a:xfrm>
            <a:off x="457200" y="1600200"/>
            <a:ext cx="8229600" cy="4714336"/>
          </a:xfrm>
        </p:spPr>
        <p:txBody>
          <a:bodyPr>
            <a:normAutofit/>
          </a:bodyPr>
          <a:lstStyle/>
          <a:p>
            <a:r>
              <a:rPr lang="en-US" dirty="0" smtClean="0"/>
              <a:t>BD </a:t>
            </a:r>
            <a:r>
              <a:rPr lang="en-US" dirty="0"/>
              <a:t>or SMD </a:t>
            </a:r>
            <a:r>
              <a:rPr lang="en-US" dirty="0" smtClean="0"/>
              <a:t>often have ADHD and </a:t>
            </a:r>
            <a:r>
              <a:rPr lang="en-US" dirty="0"/>
              <a:t>or </a:t>
            </a:r>
            <a:r>
              <a:rPr lang="en-US" dirty="0" smtClean="0"/>
              <a:t>ODD symptoms</a:t>
            </a:r>
          </a:p>
          <a:p>
            <a:r>
              <a:rPr lang="en-US" dirty="0" smtClean="0"/>
              <a:t>ADHD lacks a marked irritability present in SMD</a:t>
            </a:r>
          </a:p>
          <a:p>
            <a:r>
              <a:rPr lang="en-US" dirty="0" smtClean="0"/>
              <a:t>SMD does not have specific episodes </a:t>
            </a:r>
            <a:r>
              <a:rPr lang="en-US" dirty="0"/>
              <a:t>of mania or depression.</a:t>
            </a:r>
          </a:p>
          <a:p>
            <a:r>
              <a:rPr lang="en-US" dirty="0" smtClean="0"/>
              <a:t>Possible misdiagnosis may lead to unnecessary treatment with anticonvulsant </a:t>
            </a:r>
            <a:r>
              <a:rPr lang="en-US" dirty="0"/>
              <a:t>and </a:t>
            </a:r>
            <a:r>
              <a:rPr lang="en-US" dirty="0" smtClean="0"/>
              <a:t>antipsychotic medications</a:t>
            </a:r>
          </a:p>
          <a:p>
            <a:r>
              <a:rPr lang="en-US" dirty="0" smtClean="0"/>
              <a:t>SMD is </a:t>
            </a:r>
            <a:r>
              <a:rPr lang="en-US" dirty="0"/>
              <a:t>much more common than pediatric BD, affecting about </a:t>
            </a:r>
            <a:r>
              <a:rPr lang="en-US" dirty="0" smtClean="0"/>
              <a:t>3.3 % of children (</a:t>
            </a:r>
            <a:r>
              <a:rPr lang="en-US" dirty="0" err="1" smtClean="0"/>
              <a:t>Brotman</a:t>
            </a:r>
            <a:r>
              <a:rPr lang="en-US" dirty="0" smtClean="0"/>
              <a:t> et al, 2006)</a:t>
            </a:r>
            <a:endParaRPr lang="en-US" dirty="0"/>
          </a:p>
        </p:txBody>
      </p:sp>
    </p:spTree>
    <p:extLst>
      <p:ext uri="{BB962C8B-B14F-4D97-AF65-F5344CB8AC3E}">
        <p14:creationId xmlns:p14="http://schemas.microsoft.com/office/powerpoint/2010/main" val="2246649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57" y="244158"/>
            <a:ext cx="8448300" cy="1339850"/>
          </a:xfrm>
        </p:spPr>
        <p:txBody>
          <a:bodyPr>
            <a:normAutofit fontScale="90000"/>
          </a:bodyPr>
          <a:lstStyle/>
          <a:p>
            <a:r>
              <a:rPr lang="en-US" dirty="0" smtClean="0"/>
              <a:t>Comorbidity Rate of ADHD and/or ODD in SMD or BP children</a:t>
            </a:r>
            <a:endParaRPr lang="en-US" dirty="0"/>
          </a:p>
        </p:txBody>
      </p:sp>
      <p:graphicFrame>
        <p:nvGraphicFramePr>
          <p:cNvPr id="4" name="Chart 3"/>
          <p:cNvGraphicFramePr/>
          <p:nvPr>
            <p:extLst>
              <p:ext uri="{D42A27DB-BD31-4B8C-83A1-F6EECF244321}">
                <p14:modId xmlns:p14="http://schemas.microsoft.com/office/powerpoint/2010/main" val="1539030062"/>
              </p:ext>
            </p:extLst>
          </p:nvPr>
        </p:nvGraphicFramePr>
        <p:xfrm>
          <a:off x="1627910" y="1743364"/>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59432" y="6140318"/>
            <a:ext cx="2298463" cy="369332"/>
          </a:xfrm>
          <a:prstGeom prst="rect">
            <a:avLst/>
          </a:prstGeom>
          <a:noFill/>
        </p:spPr>
        <p:txBody>
          <a:bodyPr wrap="square" rtlCol="0">
            <a:spAutoFit/>
          </a:bodyPr>
          <a:lstStyle/>
          <a:p>
            <a:r>
              <a:rPr lang="en-US" dirty="0" smtClean="0"/>
              <a:t>(AACAP, 2011)</a:t>
            </a:r>
            <a:endParaRPr lang="en-US" dirty="0"/>
          </a:p>
        </p:txBody>
      </p:sp>
    </p:spTree>
    <p:extLst>
      <p:ext uri="{BB962C8B-B14F-4D97-AF65-F5344CB8AC3E}">
        <p14:creationId xmlns:p14="http://schemas.microsoft.com/office/powerpoint/2010/main" val="311279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normAutofit lnSpcReduction="10000"/>
          </a:bodyPr>
          <a:lstStyle/>
          <a:p>
            <a:r>
              <a:rPr lang="en-US" dirty="0" smtClean="0"/>
              <a:t>Children and adolescent with bipolar or SMD have severe negative impact associated with the disorder</a:t>
            </a:r>
          </a:p>
          <a:p>
            <a:r>
              <a:rPr lang="en-US" dirty="0" smtClean="0"/>
              <a:t>Early recognition and treatment are essential, undiagnosed BP may lead to treatment resistance and poor outcomes in adulthood</a:t>
            </a:r>
          </a:p>
          <a:p>
            <a:r>
              <a:rPr lang="en-US" dirty="0" smtClean="0"/>
              <a:t>More studies are needed to evaluate childhood treatment effects on adult outcomes</a:t>
            </a:r>
          </a:p>
          <a:p>
            <a:r>
              <a:rPr lang="en-US" dirty="0" smtClean="0"/>
              <a:t>Are we treating children correctly and is it impacting their adulthood positively</a:t>
            </a:r>
            <a:endParaRPr lang="en-US" dirty="0"/>
          </a:p>
        </p:txBody>
      </p:sp>
    </p:spTree>
    <p:extLst>
      <p:ext uri="{BB962C8B-B14F-4D97-AF65-F5344CB8AC3E}">
        <p14:creationId xmlns:p14="http://schemas.microsoft.com/office/powerpoint/2010/main" val="2904554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Affects of Childhood Bipolar</a:t>
            </a:r>
            <a:endParaRPr lang="en-US" dirty="0"/>
          </a:p>
        </p:txBody>
      </p:sp>
      <p:graphicFrame>
        <p:nvGraphicFramePr>
          <p:cNvPr id="4" name="Diagram 3"/>
          <p:cNvGraphicFramePr/>
          <p:nvPr>
            <p:extLst>
              <p:ext uri="{D42A27DB-BD31-4B8C-83A1-F6EECF244321}">
                <p14:modId xmlns:p14="http://schemas.microsoft.com/office/powerpoint/2010/main" val="2318188222"/>
              </p:ext>
            </p:extLst>
          </p:nvPr>
        </p:nvGraphicFramePr>
        <p:xfrm>
          <a:off x="605910" y="1396999"/>
          <a:ext cx="8080890" cy="52207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6564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9324"/>
          </a:xfrm>
        </p:spPr>
        <p:txBody>
          <a:bodyPr/>
          <a:lstStyle/>
          <a:p>
            <a:r>
              <a:rPr lang="en-US" dirty="0" smtClean="0"/>
              <a:t>Prognosis for Adulthood</a:t>
            </a:r>
            <a:endParaRPr lang="en-US" dirty="0"/>
          </a:p>
        </p:txBody>
      </p:sp>
      <p:graphicFrame>
        <p:nvGraphicFramePr>
          <p:cNvPr id="4" name="Diagram 3"/>
          <p:cNvGraphicFramePr/>
          <p:nvPr>
            <p:extLst>
              <p:ext uri="{D42A27DB-BD31-4B8C-83A1-F6EECF244321}">
                <p14:modId xmlns:p14="http://schemas.microsoft.com/office/powerpoint/2010/main" val="3223439527"/>
              </p:ext>
            </p:extLst>
          </p:nvPr>
        </p:nvGraphicFramePr>
        <p:xfrm>
          <a:off x="-15350" y="1293962"/>
          <a:ext cx="8683738" cy="54126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3426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Bipolar Epidemiology</a:t>
            </a:r>
            <a:endParaRPr lang="en-US" dirty="0"/>
          </a:p>
        </p:txBody>
      </p:sp>
      <p:sp>
        <p:nvSpPr>
          <p:cNvPr id="3" name="Content Placeholder 2"/>
          <p:cNvSpPr>
            <a:spLocks noGrp="1"/>
          </p:cNvSpPr>
          <p:nvPr>
            <p:ph idx="1"/>
          </p:nvPr>
        </p:nvSpPr>
        <p:spPr/>
        <p:txBody>
          <a:bodyPr>
            <a:normAutofit/>
          </a:bodyPr>
          <a:lstStyle/>
          <a:p>
            <a:r>
              <a:rPr lang="en-US" dirty="0" smtClean="0"/>
              <a:t>Rate of BP 1 and BP 2 = 2.6% (Kessler et al,2005) some studies feel its as high as 6% if you include sub-threshold symptoms (Judd and </a:t>
            </a:r>
            <a:r>
              <a:rPr lang="en-US" dirty="0" err="1" smtClean="0"/>
              <a:t>Akiskal</a:t>
            </a:r>
            <a:r>
              <a:rPr lang="en-US" dirty="0" smtClean="0"/>
              <a:t>, 2003)</a:t>
            </a:r>
          </a:p>
          <a:p>
            <a:r>
              <a:rPr lang="en-US" dirty="0" smtClean="0"/>
              <a:t>Other studies show that about 0.1-0.6% of juveniles have mania, but if you include sub-threshold symptoms the prevalence increases to 13.3% (AACAP, 2007)</a:t>
            </a:r>
          </a:p>
          <a:p>
            <a:r>
              <a:rPr lang="en-US" dirty="0" smtClean="0"/>
              <a:t>The question remains is bipolar disorder the same disease in adults and children?</a:t>
            </a:r>
            <a:endParaRPr lang="en-US" dirty="0"/>
          </a:p>
        </p:txBody>
      </p:sp>
    </p:spTree>
    <p:extLst>
      <p:ext uri="{BB962C8B-B14F-4D97-AF65-F5344CB8AC3E}">
        <p14:creationId xmlns:p14="http://schemas.microsoft.com/office/powerpoint/2010/main" val="3536291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and Testing</a:t>
            </a:r>
            <a:endParaRPr lang="en-US" dirty="0"/>
          </a:p>
        </p:txBody>
      </p:sp>
      <p:sp>
        <p:nvSpPr>
          <p:cNvPr id="3" name="Content Placeholder 2"/>
          <p:cNvSpPr>
            <a:spLocks noGrp="1"/>
          </p:cNvSpPr>
          <p:nvPr>
            <p:ph idx="1"/>
          </p:nvPr>
        </p:nvSpPr>
        <p:spPr>
          <a:xfrm>
            <a:off x="457200" y="1600200"/>
            <a:ext cx="8229600" cy="5096420"/>
          </a:xfrm>
        </p:spPr>
        <p:txBody>
          <a:bodyPr>
            <a:normAutofit lnSpcReduction="10000"/>
          </a:bodyPr>
          <a:lstStyle/>
          <a:p>
            <a:r>
              <a:rPr lang="en-US" dirty="0" smtClean="0"/>
              <a:t>Kiddie Schedule for Affective Disorder and Schizophrenia (KSADS)</a:t>
            </a:r>
          </a:p>
          <a:p>
            <a:r>
              <a:rPr lang="en-US" dirty="0" smtClean="0"/>
              <a:t>Young Mania Rating Scale (YMRS)</a:t>
            </a:r>
          </a:p>
          <a:p>
            <a:r>
              <a:rPr lang="en-US" dirty="0" smtClean="0"/>
              <a:t>Quick Inventory of Depressive Symptomatology- Self Report (QIDS-SR)</a:t>
            </a:r>
          </a:p>
          <a:p>
            <a:r>
              <a:rPr lang="en-US" dirty="0" smtClean="0"/>
              <a:t>Hamilton Anxiety Rating Scale</a:t>
            </a:r>
          </a:p>
          <a:p>
            <a:r>
              <a:rPr lang="en-US" dirty="0"/>
              <a:t>Vanderbilt ADHD Rating scale</a:t>
            </a:r>
          </a:p>
          <a:p>
            <a:r>
              <a:rPr lang="en-US" dirty="0"/>
              <a:t>Children’s Global Assessment Scale (CGAS)</a:t>
            </a:r>
          </a:p>
          <a:p>
            <a:r>
              <a:rPr lang="en-US" dirty="0" smtClean="0"/>
              <a:t>Rating </a:t>
            </a:r>
            <a:r>
              <a:rPr lang="en-US" dirty="0"/>
              <a:t>scales from parents, child and school</a:t>
            </a:r>
          </a:p>
          <a:p>
            <a:pPr lvl="1"/>
            <a:r>
              <a:rPr lang="en-US" dirty="0"/>
              <a:t>Child Mania Rating Scale, ADHD/ADD scales</a:t>
            </a:r>
          </a:p>
          <a:p>
            <a:endParaRPr lang="en-US" dirty="0" smtClean="0"/>
          </a:p>
          <a:p>
            <a:endParaRPr lang="en-US" dirty="0" smtClean="0"/>
          </a:p>
          <a:p>
            <a:endParaRPr lang="en-US" dirty="0" smtClean="0"/>
          </a:p>
          <a:p>
            <a:endParaRPr lang="en-US" dirty="0" smtClean="0"/>
          </a:p>
          <a:p>
            <a:pPr marL="400050" lvl="1" indent="0">
              <a:buNone/>
            </a:pPr>
            <a:endParaRPr lang="en-US" dirty="0" smtClean="0"/>
          </a:p>
          <a:p>
            <a:pPr marL="0" indent="0">
              <a:buNone/>
            </a:pPr>
            <a:endParaRPr lang="en-US" dirty="0"/>
          </a:p>
        </p:txBody>
      </p:sp>
    </p:spTree>
    <p:extLst>
      <p:ext uri="{BB962C8B-B14F-4D97-AF65-F5344CB8AC3E}">
        <p14:creationId xmlns:p14="http://schemas.microsoft.com/office/powerpoint/2010/main" val="828311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a:xfrm>
            <a:off x="457200" y="1652543"/>
            <a:ext cx="8229600" cy="5227607"/>
          </a:xfrm>
        </p:spPr>
        <p:txBody>
          <a:bodyPr>
            <a:normAutofit/>
          </a:bodyPr>
          <a:lstStyle/>
          <a:p>
            <a:r>
              <a:rPr lang="en-US" dirty="0" smtClean="0"/>
              <a:t>Stabilized Mood</a:t>
            </a:r>
          </a:p>
          <a:p>
            <a:r>
              <a:rPr lang="en-US" dirty="0" smtClean="0"/>
              <a:t>Treat Co-occurring disorders</a:t>
            </a:r>
          </a:p>
          <a:p>
            <a:pPr lvl="1"/>
            <a:r>
              <a:rPr lang="en-US" dirty="0" smtClean="0"/>
              <a:t>ADHD</a:t>
            </a:r>
          </a:p>
          <a:p>
            <a:pPr lvl="2"/>
            <a:r>
              <a:rPr lang="en-US" dirty="0" smtClean="0"/>
              <a:t>Stimulants may increase manic symptoms, start low</a:t>
            </a:r>
          </a:p>
          <a:p>
            <a:pPr lvl="1"/>
            <a:r>
              <a:rPr lang="en-US" dirty="0" smtClean="0"/>
              <a:t>Anxiety</a:t>
            </a:r>
          </a:p>
          <a:p>
            <a:pPr lvl="2"/>
            <a:r>
              <a:rPr lang="en-US" dirty="0" smtClean="0"/>
              <a:t>SSRI’s, watch for </a:t>
            </a:r>
            <a:r>
              <a:rPr lang="en-US" dirty="0" err="1" smtClean="0"/>
              <a:t>suicidality</a:t>
            </a:r>
            <a:endParaRPr lang="en-US" dirty="0" smtClean="0"/>
          </a:p>
          <a:p>
            <a:pPr lvl="1"/>
            <a:r>
              <a:rPr lang="en-US" dirty="0" smtClean="0"/>
              <a:t>Oppositional Defiance Disorder /Conduct Disorder</a:t>
            </a:r>
          </a:p>
          <a:p>
            <a:pPr lvl="2"/>
            <a:r>
              <a:rPr lang="en-US" dirty="0" smtClean="0"/>
              <a:t>Mood Stabilizers and Atypical Antipsychotic </a:t>
            </a:r>
          </a:p>
          <a:p>
            <a:pPr marL="457200" lvl="1" indent="0">
              <a:buNone/>
            </a:pPr>
            <a:endParaRPr lang="en-US" dirty="0" smtClean="0"/>
          </a:p>
        </p:txBody>
      </p:sp>
    </p:spTree>
    <p:extLst>
      <p:ext uri="{BB962C8B-B14F-4D97-AF65-F5344CB8AC3E}">
        <p14:creationId xmlns:p14="http://schemas.microsoft.com/office/powerpoint/2010/main" val="4004592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reatment</a:t>
            </a:r>
            <a:endParaRPr lang="en-US" dirty="0"/>
          </a:p>
        </p:txBody>
      </p:sp>
      <p:sp>
        <p:nvSpPr>
          <p:cNvPr id="3" name="Content Placeholder 2"/>
          <p:cNvSpPr>
            <a:spLocks noGrp="1"/>
          </p:cNvSpPr>
          <p:nvPr>
            <p:ph idx="1"/>
          </p:nvPr>
        </p:nvSpPr>
        <p:spPr/>
        <p:txBody>
          <a:bodyPr>
            <a:normAutofit fontScale="92500"/>
          </a:bodyPr>
          <a:lstStyle/>
          <a:p>
            <a:r>
              <a:rPr lang="en-US" dirty="0" smtClean="0"/>
              <a:t>Classic Bipolar I Presentation</a:t>
            </a:r>
          </a:p>
          <a:p>
            <a:pPr lvl="1"/>
            <a:r>
              <a:rPr lang="en-US" dirty="0" smtClean="0"/>
              <a:t>Start with Mood Stabilizer (Lithium, </a:t>
            </a:r>
            <a:r>
              <a:rPr lang="en-US" dirty="0" err="1" smtClean="0"/>
              <a:t>Divalproex</a:t>
            </a:r>
            <a:r>
              <a:rPr lang="en-US" dirty="0" smtClean="0"/>
              <a:t> Sodium, Carbamazepine) OR</a:t>
            </a:r>
          </a:p>
          <a:p>
            <a:pPr lvl="1"/>
            <a:r>
              <a:rPr lang="en-US" dirty="0" smtClean="0"/>
              <a:t>Mood Stabilizer and Antipsychotic (Risperdal (10), Olanzapine (13), </a:t>
            </a:r>
            <a:r>
              <a:rPr lang="en-US" dirty="0" err="1" smtClean="0"/>
              <a:t>Quetiapine</a:t>
            </a:r>
            <a:r>
              <a:rPr lang="en-US" dirty="0" smtClean="0"/>
              <a:t> (10) approved for children) </a:t>
            </a:r>
          </a:p>
          <a:p>
            <a:r>
              <a:rPr lang="en-US" dirty="0"/>
              <a:t>If </a:t>
            </a:r>
            <a:r>
              <a:rPr lang="en-US" dirty="0" smtClean="0"/>
              <a:t>Non classic Bipolar I presentation</a:t>
            </a:r>
          </a:p>
          <a:p>
            <a:pPr lvl="1"/>
            <a:r>
              <a:rPr lang="en-US" dirty="0" smtClean="0"/>
              <a:t>Treat for mixed episode, rapid cycler, Bipolar patient, OR</a:t>
            </a:r>
          </a:p>
          <a:p>
            <a:pPr lvl="1"/>
            <a:r>
              <a:rPr lang="en-US" dirty="0" smtClean="0"/>
              <a:t>Treat for ADHD and Aggression with stimulant and Atypical Antipsychotic</a:t>
            </a:r>
            <a:endParaRPr lang="en-US" dirty="0"/>
          </a:p>
          <a:p>
            <a:endParaRPr lang="en-US" dirty="0"/>
          </a:p>
        </p:txBody>
      </p:sp>
    </p:spTree>
    <p:extLst>
      <p:ext uri="{BB962C8B-B14F-4D97-AF65-F5344CB8AC3E}">
        <p14:creationId xmlns:p14="http://schemas.microsoft.com/office/powerpoint/2010/main" val="2935484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Pharmacology Specifics</a:t>
            </a:r>
            <a:endParaRPr lang="en-US" dirty="0"/>
          </a:p>
        </p:txBody>
      </p:sp>
      <p:sp>
        <p:nvSpPr>
          <p:cNvPr id="3" name="Content Placeholder 2"/>
          <p:cNvSpPr>
            <a:spLocks noGrp="1"/>
          </p:cNvSpPr>
          <p:nvPr>
            <p:ph idx="1"/>
          </p:nvPr>
        </p:nvSpPr>
        <p:spPr>
          <a:xfrm>
            <a:off x="457200" y="1769346"/>
            <a:ext cx="8229600" cy="4356817"/>
          </a:xfrm>
        </p:spPr>
        <p:txBody>
          <a:bodyPr>
            <a:normAutofit/>
          </a:bodyPr>
          <a:lstStyle/>
          <a:p>
            <a:r>
              <a:rPr lang="en-US" dirty="0" smtClean="0"/>
              <a:t>Lithium- Approved for age 12 and up. No Double Blind Studies for children. 1 Placebo Controlled study showed improved CGAS, but not YMRS. No significant difference from placebo in preventing mania.  If family history of Lithium responder, may be a good choice</a:t>
            </a:r>
            <a:r>
              <a:rPr lang="en-US" dirty="0" smtClean="0"/>
              <a:t>.</a:t>
            </a:r>
            <a:endParaRPr lang="en-US" dirty="0" smtClean="0"/>
          </a:p>
          <a:p>
            <a:r>
              <a:rPr lang="en-US" dirty="0" err="1" smtClean="0"/>
              <a:t>Divalproex</a:t>
            </a:r>
            <a:r>
              <a:rPr lang="en-US" dirty="0" smtClean="0"/>
              <a:t> Sodium- Several Random Controlled studies in children. Improved YMRS. Double Blind Placebo Controlled study between Lithium and DVP over 18 months, no significant difference. Less effective than Atypical Antipsychotics. </a:t>
            </a:r>
          </a:p>
          <a:p>
            <a:endParaRPr lang="en-US" dirty="0"/>
          </a:p>
        </p:txBody>
      </p:sp>
    </p:spTree>
    <p:extLst>
      <p:ext uri="{BB962C8B-B14F-4D97-AF65-F5344CB8AC3E}">
        <p14:creationId xmlns:p14="http://schemas.microsoft.com/office/powerpoint/2010/main" val="1930566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Pharmacology (Cont.)</a:t>
            </a:r>
            <a:endParaRPr lang="en-US" dirty="0"/>
          </a:p>
        </p:txBody>
      </p:sp>
      <p:sp>
        <p:nvSpPr>
          <p:cNvPr id="3" name="Content Placeholder 2"/>
          <p:cNvSpPr>
            <a:spLocks noGrp="1"/>
          </p:cNvSpPr>
          <p:nvPr>
            <p:ph idx="1"/>
          </p:nvPr>
        </p:nvSpPr>
        <p:spPr>
          <a:xfrm>
            <a:off x="457200" y="1584008"/>
            <a:ext cx="8229600" cy="4542155"/>
          </a:xfrm>
        </p:spPr>
        <p:txBody>
          <a:bodyPr>
            <a:normAutofit fontScale="92500"/>
          </a:bodyPr>
          <a:lstStyle/>
          <a:p>
            <a:r>
              <a:rPr lang="en-US" dirty="0" err="1" smtClean="0"/>
              <a:t>Lamotrigine</a:t>
            </a:r>
            <a:r>
              <a:rPr lang="en-US" dirty="0" smtClean="0"/>
              <a:t>-Mainly adult studies, 1 study in BP children, is effective for depressive symptoms. Start slow! Caution with DVP and OCP’s</a:t>
            </a:r>
            <a:r>
              <a:rPr lang="en-US" dirty="0" smtClean="0"/>
              <a:t>.</a:t>
            </a:r>
            <a:endParaRPr lang="en-US" dirty="0" smtClean="0"/>
          </a:p>
          <a:p>
            <a:r>
              <a:rPr lang="en-US" dirty="0" smtClean="0"/>
              <a:t>Carbamazepine-No Double Blind Placebo Controlled studies in children. Equally effective to Lithium and DVP in studies for children with BP. Risk of Steven Johnson Syndrome with Asian patients, check for HLA-B 1502 allele. </a:t>
            </a:r>
          </a:p>
          <a:p>
            <a:r>
              <a:rPr lang="en-US" dirty="0" err="1" smtClean="0"/>
              <a:t>Oxycarbazepine</a:t>
            </a:r>
            <a:r>
              <a:rPr lang="en-US" dirty="0" smtClean="0"/>
              <a:t>- May increase aggression</a:t>
            </a:r>
            <a:r>
              <a:rPr lang="en-US" dirty="0" smtClean="0"/>
              <a:t>?</a:t>
            </a:r>
            <a:endParaRPr lang="en-US" dirty="0" smtClean="0"/>
          </a:p>
          <a:p>
            <a:r>
              <a:rPr lang="en-US" dirty="0" err="1" smtClean="0"/>
              <a:t>Topiramate</a:t>
            </a:r>
            <a:r>
              <a:rPr lang="en-US" dirty="0" smtClean="0"/>
              <a:t>-Not effective as </a:t>
            </a:r>
            <a:r>
              <a:rPr lang="en-US" dirty="0" err="1" smtClean="0"/>
              <a:t>monotherapy</a:t>
            </a:r>
            <a:r>
              <a:rPr lang="en-US" dirty="0" smtClean="0"/>
              <a:t> for acute mixed or manic moods, may be effective as adjunct for decreasing manic symptoms and may have weight loss effects. </a:t>
            </a:r>
          </a:p>
          <a:p>
            <a:endParaRPr lang="en-US" dirty="0"/>
          </a:p>
        </p:txBody>
      </p:sp>
    </p:spTree>
    <p:extLst>
      <p:ext uri="{BB962C8B-B14F-4D97-AF65-F5344CB8AC3E}">
        <p14:creationId xmlns:p14="http://schemas.microsoft.com/office/powerpoint/2010/main" val="3483030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Pharmacology (Cont.)</a:t>
            </a:r>
            <a:endParaRPr lang="en-US" dirty="0"/>
          </a:p>
        </p:txBody>
      </p:sp>
      <p:sp>
        <p:nvSpPr>
          <p:cNvPr id="3" name="Content Placeholder 2"/>
          <p:cNvSpPr>
            <a:spLocks noGrp="1"/>
          </p:cNvSpPr>
          <p:nvPr>
            <p:ph idx="1"/>
          </p:nvPr>
        </p:nvSpPr>
        <p:spPr/>
        <p:txBody>
          <a:bodyPr>
            <a:normAutofit/>
          </a:bodyPr>
          <a:lstStyle/>
          <a:p>
            <a:r>
              <a:rPr lang="en-US" dirty="0" err="1" smtClean="0"/>
              <a:t>Clozipine</a:t>
            </a:r>
            <a:r>
              <a:rPr lang="en-US" dirty="0" smtClean="0"/>
              <a:t>-Retrospective studies in small group show significantly improved Clinical Global Impression Scale (CGI-S) scores in 6 weeks</a:t>
            </a:r>
            <a:r>
              <a:rPr lang="en-US" dirty="0" smtClean="0"/>
              <a:t>.</a:t>
            </a:r>
            <a:endParaRPr lang="en-US" dirty="0" smtClean="0"/>
          </a:p>
          <a:p>
            <a:r>
              <a:rPr lang="en-US" dirty="0" err="1" smtClean="0"/>
              <a:t>Risperidone</a:t>
            </a:r>
            <a:r>
              <a:rPr lang="en-US" dirty="0" smtClean="0"/>
              <a:t>- Approved for 10 and up. Retrospective study shows decreased mania and aggression in Clinical Global Improvement Impression (CGI-I) score. Prospective study showed 70% response rate. </a:t>
            </a:r>
            <a:r>
              <a:rPr lang="en-US" dirty="0" err="1" smtClean="0"/>
              <a:t>Risperidone</a:t>
            </a:r>
            <a:r>
              <a:rPr lang="en-US" dirty="0" smtClean="0"/>
              <a:t> was better tolerated than Olanzapine. </a:t>
            </a:r>
            <a:endParaRPr lang="en-US" dirty="0"/>
          </a:p>
        </p:txBody>
      </p:sp>
    </p:spTree>
    <p:extLst>
      <p:ext uri="{BB962C8B-B14F-4D97-AF65-F5344CB8AC3E}">
        <p14:creationId xmlns:p14="http://schemas.microsoft.com/office/powerpoint/2010/main" val="400108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Pharmacology (Cont.)</a:t>
            </a:r>
            <a:endParaRPr lang="en-US" dirty="0"/>
          </a:p>
        </p:txBody>
      </p:sp>
      <p:sp>
        <p:nvSpPr>
          <p:cNvPr id="3" name="Content Placeholder 2"/>
          <p:cNvSpPr>
            <a:spLocks noGrp="1"/>
          </p:cNvSpPr>
          <p:nvPr>
            <p:ph idx="1"/>
          </p:nvPr>
        </p:nvSpPr>
        <p:spPr>
          <a:xfrm>
            <a:off x="457200" y="2054724"/>
            <a:ext cx="8229600" cy="4071439"/>
          </a:xfrm>
        </p:spPr>
        <p:txBody>
          <a:bodyPr>
            <a:normAutofit/>
          </a:bodyPr>
          <a:lstStyle/>
          <a:p>
            <a:r>
              <a:rPr lang="en-US" dirty="0" smtClean="0"/>
              <a:t>Olanzapine- Approved for 13 and up. Several Double Blind Placebo Controlled studies in children. Response rate of 61%-78%. Very effective, but significant metabolic side effects</a:t>
            </a:r>
            <a:r>
              <a:rPr lang="en-US" dirty="0" smtClean="0"/>
              <a:t>.</a:t>
            </a:r>
            <a:endParaRPr lang="en-US" dirty="0"/>
          </a:p>
          <a:p>
            <a:r>
              <a:rPr lang="en-US" dirty="0" err="1" smtClean="0"/>
              <a:t>Quetiapine</a:t>
            </a:r>
            <a:r>
              <a:rPr lang="en-US" dirty="0" smtClean="0"/>
              <a:t>- Approved for 10 and up. DVP compared to </a:t>
            </a:r>
            <a:r>
              <a:rPr lang="en-US" dirty="0" err="1" smtClean="0"/>
              <a:t>Quetiapine</a:t>
            </a:r>
            <a:r>
              <a:rPr lang="en-US" dirty="0" smtClean="0"/>
              <a:t> showed higher, faster rates of improvement. Also approved for depression (black box warning).</a:t>
            </a:r>
            <a:endParaRPr lang="en-US" dirty="0"/>
          </a:p>
        </p:txBody>
      </p:sp>
    </p:spTree>
    <p:extLst>
      <p:ext uri="{BB962C8B-B14F-4D97-AF65-F5344CB8AC3E}">
        <p14:creationId xmlns:p14="http://schemas.microsoft.com/office/powerpoint/2010/main" val="914755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Pharmacology (Cont.)</a:t>
            </a:r>
            <a:endParaRPr lang="en-US" dirty="0"/>
          </a:p>
        </p:txBody>
      </p:sp>
      <p:sp>
        <p:nvSpPr>
          <p:cNvPr id="3" name="Content Placeholder 2"/>
          <p:cNvSpPr>
            <a:spLocks noGrp="1"/>
          </p:cNvSpPr>
          <p:nvPr>
            <p:ph idx="1"/>
          </p:nvPr>
        </p:nvSpPr>
        <p:spPr/>
        <p:txBody>
          <a:bodyPr>
            <a:normAutofit/>
          </a:bodyPr>
          <a:lstStyle/>
          <a:p>
            <a:r>
              <a:rPr lang="en-US" dirty="0" err="1" smtClean="0"/>
              <a:t>Ziprasidone</a:t>
            </a:r>
            <a:r>
              <a:rPr lang="en-US" dirty="0" smtClean="0"/>
              <a:t>- Open label, prospective study showed effective as </a:t>
            </a:r>
            <a:r>
              <a:rPr lang="en-US" dirty="0" err="1" smtClean="0"/>
              <a:t>monotherapy</a:t>
            </a:r>
            <a:r>
              <a:rPr lang="en-US" dirty="0" smtClean="0"/>
              <a:t> in BP juveniles. Significant improvement in manic symptoms and overall functioning. Well tolerated. </a:t>
            </a:r>
          </a:p>
          <a:p>
            <a:r>
              <a:rPr lang="en-US" dirty="0" err="1" smtClean="0"/>
              <a:t>Aripiprazole</a:t>
            </a:r>
            <a:r>
              <a:rPr lang="en-US" dirty="0" smtClean="0"/>
              <a:t>-approved for mixed and manic episode in 10 and up. Improved YMRS. Improved ADHD symptoms. Weight gain &amp; EPS appear to be dose related. Approved for depression (black box label)</a:t>
            </a:r>
          </a:p>
          <a:p>
            <a:pPr marL="0" indent="0">
              <a:buNone/>
            </a:pPr>
            <a:endParaRPr lang="en-US" dirty="0"/>
          </a:p>
        </p:txBody>
      </p:sp>
    </p:spTree>
    <p:extLst>
      <p:ext uri="{BB962C8B-B14F-4D97-AF65-F5344CB8AC3E}">
        <p14:creationId xmlns:p14="http://schemas.microsoft.com/office/powerpoint/2010/main" val="990802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68" y="137056"/>
            <a:ext cx="9059331" cy="614362"/>
          </a:xfrm>
        </p:spPr>
        <p:txBody>
          <a:bodyPr>
            <a:noAutofit/>
          </a:bodyPr>
          <a:lstStyle/>
          <a:p>
            <a:r>
              <a:rPr lang="en-US" sz="3600" dirty="0" smtClean="0"/>
              <a:t>Mood Stabilization Medication Summary</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850524107"/>
              </p:ext>
            </p:extLst>
          </p:nvPr>
        </p:nvGraphicFramePr>
        <p:xfrm>
          <a:off x="356770" y="881365"/>
          <a:ext cx="8548194" cy="5791199"/>
        </p:xfrm>
        <a:graphic>
          <a:graphicData uri="http://schemas.openxmlformats.org/drawingml/2006/table">
            <a:tbl>
              <a:tblPr firstRow="1" bandRow="1">
                <a:tableStyleId>{5C22544A-7EE6-4342-B048-85BDC9FD1C3A}</a:tableStyleId>
              </a:tblPr>
              <a:tblGrid>
                <a:gridCol w="1669680"/>
                <a:gridCol w="2645776"/>
                <a:gridCol w="4232738"/>
              </a:tblGrid>
              <a:tr h="346813">
                <a:tc>
                  <a:txBody>
                    <a:bodyPr/>
                    <a:lstStyle/>
                    <a:p>
                      <a:r>
                        <a:rPr lang="en-US" dirty="0" smtClean="0"/>
                        <a:t>Medication</a:t>
                      </a:r>
                      <a:endParaRPr lang="en-US" dirty="0"/>
                    </a:p>
                  </a:txBody>
                  <a:tcPr/>
                </a:tc>
                <a:tc>
                  <a:txBody>
                    <a:bodyPr/>
                    <a:lstStyle/>
                    <a:p>
                      <a:r>
                        <a:rPr lang="en-US" dirty="0" smtClean="0"/>
                        <a:t>FDA Approval </a:t>
                      </a:r>
                      <a:endParaRPr lang="en-US" dirty="0"/>
                    </a:p>
                  </a:txBody>
                  <a:tcPr/>
                </a:tc>
                <a:tc>
                  <a:txBody>
                    <a:bodyPr/>
                    <a:lstStyle/>
                    <a:p>
                      <a:r>
                        <a:rPr lang="en-US" dirty="0" smtClean="0"/>
                        <a:t>Comments</a:t>
                      </a:r>
                      <a:endParaRPr lang="en-US" dirty="0"/>
                    </a:p>
                  </a:txBody>
                  <a:tcPr/>
                </a:tc>
              </a:tr>
              <a:tr h="491319">
                <a:tc>
                  <a:txBody>
                    <a:bodyPr/>
                    <a:lstStyle/>
                    <a:p>
                      <a:r>
                        <a:rPr lang="en-US" sz="1600" dirty="0" smtClean="0"/>
                        <a:t>Lithium</a:t>
                      </a:r>
                      <a:endParaRPr lang="en-US" sz="1600" dirty="0"/>
                    </a:p>
                  </a:txBody>
                  <a:tcPr/>
                </a:tc>
                <a:tc>
                  <a:txBody>
                    <a:bodyPr/>
                    <a:lstStyle/>
                    <a:p>
                      <a:r>
                        <a:rPr lang="en-US" sz="1400" dirty="0" smtClean="0"/>
                        <a:t>Approved for 12</a:t>
                      </a:r>
                      <a:r>
                        <a:rPr lang="en-US" sz="1400" baseline="0" dirty="0" smtClean="0"/>
                        <a:t> and up, mania</a:t>
                      </a:r>
                      <a:endParaRPr lang="en-US" sz="1400" dirty="0"/>
                    </a:p>
                  </a:txBody>
                  <a:tcPr/>
                </a:tc>
                <a:tc>
                  <a:txBody>
                    <a:bodyPr/>
                    <a:lstStyle/>
                    <a:p>
                      <a:r>
                        <a:rPr lang="en-US" sz="1400" dirty="0" smtClean="0"/>
                        <a:t>If family history of lithium responder</a:t>
                      </a:r>
                      <a:r>
                        <a:rPr lang="en-US" sz="1400" baseline="0" dirty="0" smtClean="0"/>
                        <a:t> may be a good option. </a:t>
                      </a:r>
                      <a:endParaRPr lang="en-US" sz="1400" dirty="0"/>
                    </a:p>
                  </a:txBody>
                  <a:tcPr/>
                </a:tc>
              </a:tr>
              <a:tr h="549121">
                <a:tc>
                  <a:txBody>
                    <a:bodyPr/>
                    <a:lstStyle/>
                    <a:p>
                      <a:r>
                        <a:rPr lang="en-US" sz="1600" dirty="0" err="1" smtClean="0"/>
                        <a:t>Divolproex</a:t>
                      </a:r>
                      <a:r>
                        <a:rPr lang="en-US" sz="1600" dirty="0" smtClean="0"/>
                        <a:t> Sodium</a:t>
                      </a:r>
                      <a:endParaRPr lang="en-US" sz="1600" dirty="0"/>
                    </a:p>
                  </a:txBody>
                  <a:tcPr/>
                </a:tc>
                <a:tc>
                  <a:txBody>
                    <a:bodyPr/>
                    <a:lstStyle/>
                    <a:p>
                      <a:r>
                        <a:rPr lang="en-US" sz="1400" dirty="0" smtClean="0"/>
                        <a:t>Needs additional study</a:t>
                      </a:r>
                      <a:endParaRPr lang="en-US" sz="1400" dirty="0"/>
                    </a:p>
                  </a:txBody>
                  <a:tcPr/>
                </a:tc>
                <a:tc>
                  <a:txBody>
                    <a:bodyPr/>
                    <a:lstStyle/>
                    <a:p>
                      <a:r>
                        <a:rPr lang="en-US" sz="1400" dirty="0" smtClean="0"/>
                        <a:t>No difference</a:t>
                      </a:r>
                      <a:r>
                        <a:rPr lang="en-US" sz="1400" baseline="0" dirty="0" smtClean="0"/>
                        <a:t> between Lithium. Less Effective than Atypical Antipsychotics</a:t>
                      </a:r>
                      <a:endParaRPr lang="en-US" sz="1400" dirty="0"/>
                    </a:p>
                  </a:txBody>
                  <a:tcPr/>
                </a:tc>
              </a:tr>
              <a:tr h="491319">
                <a:tc>
                  <a:txBody>
                    <a:bodyPr/>
                    <a:lstStyle/>
                    <a:p>
                      <a:r>
                        <a:rPr lang="en-US" sz="1600" dirty="0" err="1" smtClean="0"/>
                        <a:t>Lamotrigine</a:t>
                      </a:r>
                      <a:endParaRPr lang="en-US" sz="1600" dirty="0"/>
                    </a:p>
                  </a:txBody>
                  <a:tcPr/>
                </a:tc>
                <a:tc>
                  <a:txBody>
                    <a:bodyPr/>
                    <a:lstStyle/>
                    <a:p>
                      <a:endParaRPr lang="en-US" sz="1400" dirty="0"/>
                    </a:p>
                  </a:txBody>
                  <a:tcPr/>
                </a:tc>
                <a:tc>
                  <a:txBody>
                    <a:bodyPr/>
                    <a:lstStyle/>
                    <a:p>
                      <a:r>
                        <a:rPr lang="en-US" sz="1400" dirty="0" smtClean="0"/>
                        <a:t>Effective for depression and aggression symptoms</a:t>
                      </a:r>
                      <a:r>
                        <a:rPr lang="en-US" sz="1400" baseline="0" dirty="0" smtClean="0"/>
                        <a:t>, start low</a:t>
                      </a:r>
                      <a:endParaRPr lang="en-US" sz="1400" dirty="0"/>
                    </a:p>
                  </a:txBody>
                  <a:tcPr/>
                </a:tc>
              </a:tr>
              <a:tr h="317912">
                <a:tc>
                  <a:txBody>
                    <a:bodyPr/>
                    <a:lstStyle/>
                    <a:p>
                      <a:r>
                        <a:rPr lang="en-US" sz="1600" dirty="0" smtClean="0"/>
                        <a:t>Carbamazepine</a:t>
                      </a:r>
                      <a:endParaRPr lang="en-US" sz="1600" dirty="0"/>
                    </a:p>
                  </a:txBody>
                  <a:tcPr/>
                </a:tc>
                <a:tc>
                  <a:txBody>
                    <a:bodyPr/>
                    <a:lstStyle/>
                    <a:p>
                      <a:endParaRPr lang="en-US" sz="1400" dirty="0"/>
                    </a:p>
                  </a:txBody>
                  <a:tcPr/>
                </a:tc>
                <a:tc>
                  <a:txBody>
                    <a:bodyPr/>
                    <a:lstStyle/>
                    <a:p>
                      <a:r>
                        <a:rPr lang="en-US" sz="1400" dirty="0" smtClean="0"/>
                        <a:t>Equal to lithium and </a:t>
                      </a:r>
                      <a:r>
                        <a:rPr lang="en-US" sz="1400" dirty="0" err="1" smtClean="0"/>
                        <a:t>Divolproex</a:t>
                      </a:r>
                      <a:endParaRPr lang="en-US" sz="1400" dirty="0"/>
                    </a:p>
                  </a:txBody>
                  <a:tcPr/>
                </a:tc>
              </a:tr>
              <a:tr h="317912">
                <a:tc>
                  <a:txBody>
                    <a:bodyPr/>
                    <a:lstStyle/>
                    <a:p>
                      <a:r>
                        <a:rPr lang="en-US" sz="1600" dirty="0" err="1" smtClean="0"/>
                        <a:t>Oxycarbazepine</a:t>
                      </a:r>
                      <a:endParaRPr lang="en-US" sz="1600" dirty="0"/>
                    </a:p>
                  </a:txBody>
                  <a:tcPr/>
                </a:tc>
                <a:tc>
                  <a:txBody>
                    <a:bodyPr/>
                    <a:lstStyle/>
                    <a:p>
                      <a:endParaRPr lang="en-US" sz="1400"/>
                    </a:p>
                  </a:txBody>
                  <a:tcPr/>
                </a:tc>
                <a:tc>
                  <a:txBody>
                    <a:bodyPr/>
                    <a:lstStyle/>
                    <a:p>
                      <a:r>
                        <a:rPr lang="en-US" sz="1400" dirty="0" smtClean="0"/>
                        <a:t>May increase aggression</a:t>
                      </a:r>
                      <a:endParaRPr lang="en-US" sz="1400" dirty="0"/>
                    </a:p>
                  </a:txBody>
                  <a:tcPr/>
                </a:tc>
              </a:tr>
              <a:tr h="491319">
                <a:tc>
                  <a:txBody>
                    <a:bodyPr/>
                    <a:lstStyle/>
                    <a:p>
                      <a:r>
                        <a:rPr lang="en-US" sz="1600" dirty="0" err="1" smtClean="0"/>
                        <a:t>Topiramate</a:t>
                      </a:r>
                      <a:endParaRPr lang="en-US" sz="1600" dirty="0"/>
                    </a:p>
                  </a:txBody>
                  <a:tcPr/>
                </a:tc>
                <a:tc>
                  <a:txBody>
                    <a:bodyPr/>
                    <a:lstStyle/>
                    <a:p>
                      <a:endParaRPr lang="en-US" sz="1400"/>
                    </a:p>
                  </a:txBody>
                  <a:tcPr/>
                </a:tc>
                <a:tc>
                  <a:txBody>
                    <a:bodyPr/>
                    <a:lstStyle/>
                    <a:p>
                      <a:r>
                        <a:rPr lang="en-US" sz="1400" dirty="0" smtClean="0"/>
                        <a:t>Not good for </a:t>
                      </a:r>
                      <a:r>
                        <a:rPr lang="en-US" sz="1400" dirty="0" err="1" smtClean="0"/>
                        <a:t>monotherapy</a:t>
                      </a:r>
                      <a:r>
                        <a:rPr lang="en-US" sz="1400" dirty="0" smtClean="0"/>
                        <a:t>,</a:t>
                      </a:r>
                      <a:r>
                        <a:rPr lang="en-US" sz="1400" baseline="0" dirty="0" smtClean="0"/>
                        <a:t> as adjunct may decrease manic symptoms</a:t>
                      </a:r>
                      <a:endParaRPr lang="en-US" sz="1400" dirty="0"/>
                    </a:p>
                  </a:txBody>
                  <a:tcPr/>
                </a:tc>
              </a:tr>
              <a:tr h="491319">
                <a:tc>
                  <a:txBody>
                    <a:bodyPr/>
                    <a:lstStyle/>
                    <a:p>
                      <a:r>
                        <a:rPr lang="en-US" sz="1600" dirty="0" err="1" smtClean="0"/>
                        <a:t>Risperidone</a:t>
                      </a:r>
                      <a:endParaRPr lang="en-US" sz="1600" dirty="0"/>
                    </a:p>
                  </a:txBody>
                  <a:tcPr/>
                </a:tc>
                <a:tc>
                  <a:txBody>
                    <a:bodyPr/>
                    <a:lstStyle/>
                    <a:p>
                      <a:r>
                        <a:rPr lang="en-US" sz="1400" dirty="0" smtClean="0"/>
                        <a:t>Approved for 10 and up, mania and mixed episodes</a:t>
                      </a:r>
                      <a:endParaRPr lang="en-US" sz="1400" dirty="0"/>
                    </a:p>
                  </a:txBody>
                  <a:tcPr/>
                </a:tc>
                <a:tc>
                  <a:txBody>
                    <a:bodyPr/>
                    <a:lstStyle/>
                    <a:p>
                      <a:r>
                        <a:rPr lang="en-US" sz="1400" dirty="0" smtClean="0"/>
                        <a:t>Also approved to treat irritability in autistic children</a:t>
                      </a:r>
                      <a:r>
                        <a:rPr lang="en-US" sz="1400" baseline="0" dirty="0" smtClean="0"/>
                        <a:t> 5-16 years old</a:t>
                      </a:r>
                      <a:endParaRPr lang="en-US" sz="1400" dirty="0"/>
                    </a:p>
                  </a:txBody>
                  <a:tcPr/>
                </a:tc>
              </a:tr>
              <a:tr h="485083">
                <a:tc>
                  <a:txBody>
                    <a:bodyPr/>
                    <a:lstStyle/>
                    <a:p>
                      <a:r>
                        <a:rPr lang="en-US" sz="1600" dirty="0" smtClean="0"/>
                        <a:t>Olanzapine</a:t>
                      </a:r>
                      <a:endParaRPr lang="en-US" sz="1600" dirty="0"/>
                    </a:p>
                  </a:txBody>
                  <a:tcPr/>
                </a:tc>
                <a:tc>
                  <a:txBody>
                    <a:bodyPr/>
                    <a:lstStyle/>
                    <a:p>
                      <a:r>
                        <a:rPr lang="en-US" sz="1400" dirty="0" smtClean="0"/>
                        <a:t>Approved for 13 and up for mania</a:t>
                      </a:r>
                      <a:endParaRPr lang="en-US" sz="1400" dirty="0"/>
                    </a:p>
                  </a:txBody>
                  <a:tcPr/>
                </a:tc>
                <a:tc>
                  <a:txBody>
                    <a:bodyPr/>
                    <a:lstStyle/>
                    <a:p>
                      <a:endParaRPr lang="en-US" sz="1400" dirty="0"/>
                    </a:p>
                  </a:txBody>
                  <a:tcPr/>
                </a:tc>
              </a:tr>
              <a:tr h="693627">
                <a:tc>
                  <a:txBody>
                    <a:bodyPr/>
                    <a:lstStyle/>
                    <a:p>
                      <a:r>
                        <a:rPr lang="en-US" sz="1600" dirty="0" err="1" smtClean="0"/>
                        <a:t>Quetiapine</a:t>
                      </a:r>
                      <a:endParaRPr lang="en-US" sz="1600" dirty="0"/>
                    </a:p>
                  </a:txBody>
                  <a:tcPr/>
                </a:tc>
                <a:tc>
                  <a:txBody>
                    <a:bodyPr/>
                    <a:lstStyle/>
                    <a:p>
                      <a:r>
                        <a:rPr lang="en-US" sz="1400" dirty="0" smtClean="0"/>
                        <a:t>Approved for 10 and</a:t>
                      </a:r>
                      <a:r>
                        <a:rPr lang="en-US" sz="1400" baseline="0" dirty="0" smtClean="0"/>
                        <a:t> up, depression, mania and maintenance </a:t>
                      </a:r>
                      <a:endParaRPr lang="en-US" sz="1400" dirty="0"/>
                    </a:p>
                  </a:txBody>
                  <a:tcPr/>
                </a:tc>
                <a:tc>
                  <a:txBody>
                    <a:bodyPr/>
                    <a:lstStyle/>
                    <a:p>
                      <a:r>
                        <a:rPr lang="en-US" sz="1400" dirty="0" smtClean="0"/>
                        <a:t>Black Box Rating related to depression treatment</a:t>
                      </a:r>
                      <a:endParaRPr lang="en-US" sz="1400" dirty="0"/>
                    </a:p>
                  </a:txBody>
                  <a:tcPr/>
                </a:tc>
              </a:tr>
              <a:tr h="317912">
                <a:tc>
                  <a:txBody>
                    <a:bodyPr/>
                    <a:lstStyle/>
                    <a:p>
                      <a:r>
                        <a:rPr lang="en-US" sz="1600" dirty="0" err="1" smtClean="0"/>
                        <a:t>Ziprasidone</a:t>
                      </a:r>
                      <a:endParaRPr lang="en-US" sz="1600" dirty="0"/>
                    </a:p>
                  </a:txBody>
                  <a:tcPr/>
                </a:tc>
                <a:tc>
                  <a:txBody>
                    <a:bodyPr/>
                    <a:lstStyle/>
                    <a:p>
                      <a:endParaRPr lang="en-US" sz="1400" dirty="0"/>
                    </a:p>
                  </a:txBody>
                  <a:tcPr/>
                </a:tc>
                <a:tc>
                  <a:txBody>
                    <a:bodyPr/>
                    <a:lstStyle/>
                    <a:p>
                      <a:r>
                        <a:rPr lang="en-US" sz="1400" dirty="0" smtClean="0"/>
                        <a:t>QT prolongation</a:t>
                      </a:r>
                      <a:endParaRPr lang="en-US" sz="1400" dirty="0"/>
                    </a:p>
                  </a:txBody>
                  <a:tcPr/>
                </a:tc>
              </a:tr>
              <a:tr h="491319">
                <a:tc>
                  <a:txBody>
                    <a:bodyPr/>
                    <a:lstStyle/>
                    <a:p>
                      <a:r>
                        <a:rPr lang="en-US" sz="1600" dirty="0" err="1" smtClean="0"/>
                        <a:t>Aripiprazole</a:t>
                      </a:r>
                      <a:endParaRPr lang="en-US" sz="1600" dirty="0"/>
                    </a:p>
                  </a:txBody>
                  <a:tcPr/>
                </a:tc>
                <a:tc>
                  <a:txBody>
                    <a:bodyPr/>
                    <a:lstStyle/>
                    <a:p>
                      <a:r>
                        <a:rPr lang="en-US" sz="1400" dirty="0" smtClean="0"/>
                        <a:t>Approved for 10 and up, mixed and manic episodes</a:t>
                      </a:r>
                      <a:endParaRPr lang="en-US" sz="1400" dirty="0"/>
                    </a:p>
                  </a:txBody>
                  <a:tcPr/>
                </a:tc>
                <a:tc>
                  <a:txBody>
                    <a:bodyPr/>
                    <a:lstStyle/>
                    <a:p>
                      <a:r>
                        <a:rPr lang="en-US" sz="1400" dirty="0" smtClean="0"/>
                        <a:t>Also improves depression, has black box warning.</a:t>
                      </a:r>
                      <a:endParaRPr lang="en-US" sz="1400" dirty="0"/>
                    </a:p>
                  </a:txBody>
                  <a:tcPr/>
                </a:tc>
              </a:tr>
            </a:tbl>
          </a:graphicData>
        </a:graphic>
      </p:graphicFrame>
    </p:spTree>
    <p:extLst>
      <p:ext uri="{BB962C8B-B14F-4D97-AF65-F5344CB8AC3E}">
        <p14:creationId xmlns:p14="http://schemas.microsoft.com/office/powerpoint/2010/main" val="1969918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770"/>
            <a:ext cx="8229600" cy="1296868"/>
          </a:xfrm>
        </p:spPr>
        <p:txBody>
          <a:bodyPr>
            <a:normAutofit fontScale="90000"/>
          </a:bodyPr>
          <a:lstStyle/>
          <a:p>
            <a:r>
              <a:rPr lang="en-US" dirty="0" smtClean="0"/>
              <a:t>In Addition to Pharmacotherapy…</a:t>
            </a:r>
            <a:endParaRPr lang="en-US" dirty="0"/>
          </a:p>
        </p:txBody>
      </p:sp>
      <p:sp>
        <p:nvSpPr>
          <p:cNvPr id="3" name="Content Placeholder 2"/>
          <p:cNvSpPr>
            <a:spLocks noGrp="1"/>
          </p:cNvSpPr>
          <p:nvPr>
            <p:ph idx="1"/>
          </p:nvPr>
        </p:nvSpPr>
        <p:spPr>
          <a:xfrm>
            <a:off x="457200" y="1869229"/>
            <a:ext cx="8229600" cy="4669593"/>
          </a:xfrm>
        </p:spPr>
        <p:txBody>
          <a:bodyPr>
            <a:normAutofit/>
          </a:bodyPr>
          <a:lstStyle/>
          <a:p>
            <a:r>
              <a:rPr lang="en-US" dirty="0" smtClean="0"/>
              <a:t>Medications help with </a:t>
            </a:r>
            <a:r>
              <a:rPr lang="en-US" b="1" dirty="0" smtClean="0"/>
              <a:t>t</a:t>
            </a:r>
            <a:r>
              <a:rPr lang="en-US" dirty="0" smtClean="0"/>
              <a:t>he presenting symptoms, but do not remedy developmental and functional impairments. </a:t>
            </a:r>
          </a:p>
          <a:p>
            <a:pPr lvl="1"/>
            <a:r>
              <a:rPr lang="en-US" dirty="0" smtClean="0"/>
              <a:t>Pre-existing disorders (Conduct, Substance abuse, learning) need to be addressed</a:t>
            </a:r>
          </a:p>
          <a:p>
            <a:pPr lvl="1"/>
            <a:r>
              <a:rPr lang="en-US" dirty="0" smtClean="0"/>
              <a:t>Psychosocial issues that are confounding the </a:t>
            </a:r>
            <a:r>
              <a:rPr lang="en-US" dirty="0" smtClean="0"/>
              <a:t>diagnosis</a:t>
            </a:r>
            <a:endParaRPr lang="en-US" dirty="0" smtClean="0"/>
          </a:p>
          <a:p>
            <a:r>
              <a:rPr lang="en-US" dirty="0" err="1" smtClean="0"/>
              <a:t>Psychoeducational</a:t>
            </a:r>
            <a:r>
              <a:rPr lang="en-US" dirty="0" smtClean="0"/>
              <a:t> therapy for the child and parents</a:t>
            </a:r>
          </a:p>
          <a:p>
            <a:pPr lvl="1"/>
            <a:r>
              <a:rPr lang="en-US" dirty="0" smtClean="0"/>
              <a:t>Education regarding medications, SE, treatment choices, disorder symptoms and prognosis, </a:t>
            </a:r>
          </a:p>
          <a:p>
            <a:pPr lvl="1"/>
            <a:r>
              <a:rPr lang="en-US" dirty="0" smtClean="0"/>
              <a:t>Address the family impact: Family / relationship  function, genetics and heritability </a:t>
            </a:r>
          </a:p>
          <a:p>
            <a:pPr lvl="1"/>
            <a:r>
              <a:rPr lang="en-US" dirty="0" smtClean="0"/>
              <a:t>Age appropriate developmental task accomplishment</a:t>
            </a:r>
          </a:p>
        </p:txBody>
      </p:sp>
    </p:spTree>
    <p:extLst>
      <p:ext uri="{BB962C8B-B14F-4D97-AF65-F5344CB8AC3E}">
        <p14:creationId xmlns:p14="http://schemas.microsoft.com/office/powerpoint/2010/main" val="251742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Bipolar Disorder Classifications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Bipolar I</a:t>
            </a:r>
          </a:p>
          <a:p>
            <a:pPr lvl="1"/>
            <a:r>
              <a:rPr lang="en-US" dirty="0" smtClean="0"/>
              <a:t>one or more manic/mixed episodes with one or more major depressive episodes</a:t>
            </a:r>
          </a:p>
          <a:p>
            <a:r>
              <a:rPr lang="en-US" dirty="0" smtClean="0"/>
              <a:t>Bipolar II</a:t>
            </a:r>
          </a:p>
          <a:p>
            <a:pPr lvl="1"/>
            <a:r>
              <a:rPr lang="en-US" dirty="0" smtClean="0"/>
              <a:t>One or more major depressive episode and at least one hypomanic episode</a:t>
            </a:r>
          </a:p>
          <a:p>
            <a:r>
              <a:rPr lang="en-US" dirty="0" smtClean="0"/>
              <a:t>Cyclothymic </a:t>
            </a:r>
          </a:p>
          <a:p>
            <a:pPr lvl="1"/>
            <a:r>
              <a:rPr lang="en-US" dirty="0" smtClean="0"/>
              <a:t>Chronic fluctuating mood disturbance (not meeting criteria for mania or depression) for 1 year (children and adolescence) </a:t>
            </a:r>
          </a:p>
          <a:p>
            <a:r>
              <a:rPr lang="en-US" dirty="0" smtClean="0"/>
              <a:t>Bipolar NOS</a:t>
            </a:r>
          </a:p>
          <a:p>
            <a:pPr lvl="1"/>
            <a:r>
              <a:rPr lang="en-US" dirty="0" smtClean="0"/>
              <a:t>Mood fluctuation (meets criteria for mania/hypomania/depression, but not duration)</a:t>
            </a:r>
          </a:p>
        </p:txBody>
      </p:sp>
    </p:spTree>
    <p:extLst>
      <p:ext uri="{BB962C8B-B14F-4D97-AF65-F5344CB8AC3E}">
        <p14:creationId xmlns:p14="http://schemas.microsoft.com/office/powerpoint/2010/main" val="417086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 Addition….</a:t>
            </a:r>
            <a:endParaRPr lang="en-US" dirty="0"/>
          </a:p>
        </p:txBody>
      </p:sp>
      <p:sp>
        <p:nvSpPr>
          <p:cNvPr id="3" name="Content Placeholder 2"/>
          <p:cNvSpPr>
            <a:spLocks noGrp="1"/>
          </p:cNvSpPr>
          <p:nvPr>
            <p:ph idx="1"/>
          </p:nvPr>
        </p:nvSpPr>
        <p:spPr>
          <a:xfrm>
            <a:off x="457200" y="1826422"/>
            <a:ext cx="8229600" cy="4781412"/>
          </a:xfrm>
        </p:spPr>
        <p:txBody>
          <a:bodyPr>
            <a:normAutofit lnSpcReduction="10000"/>
          </a:bodyPr>
          <a:lstStyle/>
          <a:p>
            <a:pPr lvl="0"/>
            <a:r>
              <a:rPr lang="en-US" dirty="0" smtClean="0"/>
              <a:t>Relapse Prevention</a:t>
            </a:r>
          </a:p>
          <a:p>
            <a:pPr lvl="1"/>
            <a:r>
              <a:rPr lang="en-US" dirty="0" smtClean="0"/>
              <a:t>Recognition of symptoms</a:t>
            </a:r>
          </a:p>
          <a:p>
            <a:pPr lvl="2"/>
            <a:r>
              <a:rPr lang="en-US" dirty="0" smtClean="0"/>
              <a:t>Recognition of events that may trigger first depression or relapse (fatigue / sleep deprivation,  substance abuse, major stressors – e.g. a death in the family, puberty / onset of menses)</a:t>
            </a:r>
          </a:p>
          <a:p>
            <a:pPr lvl="1"/>
            <a:r>
              <a:rPr lang="en-US" dirty="0" smtClean="0"/>
              <a:t>Medication compliance</a:t>
            </a:r>
          </a:p>
          <a:p>
            <a:pPr lvl="1"/>
            <a:r>
              <a:rPr lang="en-US" dirty="0" smtClean="0"/>
              <a:t>Strong therapeutic relationship with regular follow </a:t>
            </a:r>
            <a:r>
              <a:rPr lang="en-US" dirty="0" smtClean="0"/>
              <a:t>up</a:t>
            </a:r>
            <a:endParaRPr lang="en-US" dirty="0" smtClean="0"/>
          </a:p>
          <a:p>
            <a:r>
              <a:rPr lang="en-US" dirty="0" smtClean="0"/>
              <a:t>Individual psychotherapy (CBT or IPT suggested based on adult and adolescent consensus)</a:t>
            </a:r>
          </a:p>
          <a:p>
            <a:pPr lvl="1"/>
            <a:r>
              <a:rPr lang="en-US" dirty="0" smtClean="0"/>
              <a:t>Monitor symptoms and progress</a:t>
            </a:r>
          </a:p>
          <a:p>
            <a:pPr lvl="1"/>
            <a:r>
              <a:rPr lang="en-US" dirty="0" smtClean="0"/>
              <a:t>Skill building</a:t>
            </a:r>
          </a:p>
          <a:p>
            <a:pPr lvl="1"/>
            <a:r>
              <a:rPr lang="en-US" dirty="0" smtClean="0"/>
              <a:t>Psychological development</a:t>
            </a:r>
            <a:endParaRPr lang="en-US" dirty="0"/>
          </a:p>
        </p:txBody>
      </p:sp>
    </p:spTree>
    <p:extLst>
      <p:ext uri="{BB962C8B-B14F-4D97-AF65-F5344CB8AC3E}">
        <p14:creationId xmlns:p14="http://schemas.microsoft.com/office/powerpoint/2010/main" val="275509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5940"/>
          </a:xfrm>
        </p:spPr>
        <p:txBody>
          <a:bodyPr/>
          <a:lstStyle/>
          <a:p>
            <a:r>
              <a:rPr lang="en-US" dirty="0" smtClean="0"/>
              <a:t>And…</a:t>
            </a:r>
            <a:endParaRPr lang="en-US" dirty="0"/>
          </a:p>
        </p:txBody>
      </p:sp>
      <p:sp>
        <p:nvSpPr>
          <p:cNvPr id="3" name="Content Placeholder 2"/>
          <p:cNvSpPr>
            <a:spLocks noGrp="1"/>
          </p:cNvSpPr>
          <p:nvPr>
            <p:ph idx="1"/>
          </p:nvPr>
        </p:nvSpPr>
        <p:spPr>
          <a:xfrm>
            <a:off x="457200" y="1869229"/>
            <a:ext cx="8229600" cy="4686846"/>
          </a:xfrm>
        </p:spPr>
        <p:txBody>
          <a:bodyPr>
            <a:normAutofit fontScale="85000" lnSpcReduction="20000"/>
          </a:bodyPr>
          <a:lstStyle/>
          <a:p>
            <a:r>
              <a:rPr lang="en-US" sz="3400" dirty="0" smtClean="0"/>
              <a:t>Culturally guided therapy directed at:</a:t>
            </a:r>
          </a:p>
          <a:p>
            <a:pPr lvl="1"/>
            <a:r>
              <a:rPr lang="en-US" dirty="0" smtClean="0"/>
              <a:t> </a:t>
            </a:r>
            <a:r>
              <a:rPr lang="en-US" dirty="0"/>
              <a:t>E</a:t>
            </a:r>
            <a:r>
              <a:rPr lang="en-US" dirty="0" smtClean="0"/>
              <a:t>nhancement of social skills</a:t>
            </a:r>
          </a:p>
          <a:p>
            <a:pPr lvl="1"/>
            <a:r>
              <a:rPr lang="en-US" dirty="0" smtClean="0"/>
              <a:t> Family functioning</a:t>
            </a:r>
          </a:p>
          <a:p>
            <a:pPr lvl="1"/>
            <a:r>
              <a:rPr lang="en-US" dirty="0" smtClean="0"/>
              <a:t> Problem solving</a:t>
            </a:r>
          </a:p>
          <a:p>
            <a:pPr lvl="1"/>
            <a:r>
              <a:rPr lang="en-US" dirty="0" smtClean="0"/>
              <a:t>Communication</a:t>
            </a:r>
            <a:endParaRPr lang="en-US" dirty="0" smtClean="0"/>
          </a:p>
          <a:p>
            <a:r>
              <a:rPr lang="en-US" sz="3400" dirty="0" smtClean="0"/>
              <a:t>Academic and career guidance</a:t>
            </a:r>
            <a:r>
              <a:rPr lang="en-US" dirty="0" smtClean="0"/>
              <a:t> (consider the comorbidities, possible learning differences</a:t>
            </a:r>
            <a:r>
              <a:rPr lang="en-US" dirty="0" smtClean="0"/>
              <a:t>)</a:t>
            </a:r>
            <a:endParaRPr lang="en-US" dirty="0" smtClean="0"/>
          </a:p>
          <a:p>
            <a:r>
              <a:rPr lang="en-US" sz="3400" dirty="0" smtClean="0"/>
              <a:t>Community Support </a:t>
            </a:r>
            <a:r>
              <a:rPr lang="en-US" dirty="0" smtClean="0"/>
              <a:t>(based on clinical presentation of child)</a:t>
            </a:r>
          </a:p>
          <a:p>
            <a:pPr lvl="1"/>
            <a:r>
              <a:rPr lang="en-US" dirty="0" smtClean="0"/>
              <a:t>Possible need for intervention with juvenile authorities</a:t>
            </a:r>
          </a:p>
          <a:p>
            <a:pPr lvl="1"/>
            <a:r>
              <a:rPr lang="en-US" dirty="0" smtClean="0"/>
              <a:t>Foster care, Residential services (Grafton as one example)</a:t>
            </a:r>
          </a:p>
          <a:p>
            <a:pPr lvl="1"/>
            <a:r>
              <a:rPr lang="en-US" dirty="0" smtClean="0"/>
              <a:t>Community and advocacy groups</a:t>
            </a:r>
          </a:p>
          <a:p>
            <a:pPr lvl="1"/>
            <a:r>
              <a:rPr lang="en-US" dirty="0" smtClean="0"/>
              <a:t>Family counseling to keep child in the home and work with confounding problems</a:t>
            </a:r>
            <a:endParaRPr lang="en-US" dirty="0"/>
          </a:p>
        </p:txBody>
      </p:sp>
    </p:spTree>
    <p:extLst>
      <p:ext uri="{BB962C8B-B14F-4D97-AF65-F5344CB8AC3E}">
        <p14:creationId xmlns:p14="http://schemas.microsoft.com/office/powerpoint/2010/main" val="909854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 for Diagnostic Tools</a:t>
            </a:r>
            <a:endParaRPr lang="en-US" dirty="0"/>
          </a:p>
        </p:txBody>
      </p:sp>
      <p:sp>
        <p:nvSpPr>
          <p:cNvPr id="3" name="Content Placeholder 2"/>
          <p:cNvSpPr>
            <a:spLocks noGrp="1"/>
          </p:cNvSpPr>
          <p:nvPr>
            <p:ph idx="1"/>
          </p:nvPr>
        </p:nvSpPr>
        <p:spPr>
          <a:xfrm>
            <a:off x="185520" y="1584008"/>
            <a:ext cx="8833611" cy="5093847"/>
          </a:xfrm>
        </p:spPr>
        <p:txBody>
          <a:bodyPr>
            <a:normAutofit fontScale="32500" lnSpcReduction="20000"/>
          </a:bodyPr>
          <a:lstStyle/>
          <a:p>
            <a:pPr marL="0" indent="0">
              <a:buNone/>
            </a:pPr>
            <a:r>
              <a:rPr lang="en-US" dirty="0" smtClean="0"/>
              <a:t>Kiddie-Schedule for Affective Disorder and Schizophrenia-PL (K-SADS)</a:t>
            </a:r>
          </a:p>
          <a:p>
            <a:pPr marL="0" indent="0">
              <a:buNone/>
            </a:pPr>
            <a:r>
              <a:rPr lang="en-US" dirty="0" smtClean="0">
                <a:hlinkClick r:id="rId3"/>
              </a:rPr>
              <a:t>http</a:t>
            </a:r>
            <a:r>
              <a:rPr lang="en-US" dirty="0">
                <a:hlinkClick r:id="rId3"/>
              </a:rPr>
              <a:t>://www.psychiatry.pitt.edu/sites/default/files/Documents/assessments/ksads-</a:t>
            </a:r>
            <a:r>
              <a:rPr lang="en-US" dirty="0" smtClean="0">
                <a:hlinkClick r:id="rId3"/>
              </a:rPr>
              <a:t>pl.pdf</a:t>
            </a:r>
            <a:r>
              <a:rPr lang="en-US" dirty="0" smtClean="0"/>
              <a:t> </a:t>
            </a:r>
          </a:p>
          <a:p>
            <a:pPr marL="0" indent="0">
              <a:buNone/>
            </a:pPr>
            <a:r>
              <a:rPr lang="en-US" dirty="0" smtClean="0"/>
              <a:t>Young Mania Rating Scale (YMRS)</a:t>
            </a:r>
          </a:p>
          <a:p>
            <a:pPr marL="0" indent="0">
              <a:buNone/>
            </a:pPr>
            <a:r>
              <a:rPr lang="en-US" dirty="0">
                <a:hlinkClick r:id="rId4"/>
              </a:rPr>
              <a:t>http://dcf.psychiatry.ufl.edu/files/2011/05/Young-Mania-Rating-Scale-Measure-with-</a:t>
            </a:r>
            <a:r>
              <a:rPr lang="en-US" dirty="0" smtClean="0">
                <a:hlinkClick r:id="rId4"/>
              </a:rPr>
              <a:t>background.pdf</a:t>
            </a:r>
            <a:r>
              <a:rPr lang="en-US" dirty="0" smtClean="0"/>
              <a:t> </a:t>
            </a:r>
          </a:p>
          <a:p>
            <a:pPr marL="0" indent="0">
              <a:buNone/>
            </a:pPr>
            <a:r>
              <a:rPr lang="en-US" dirty="0" smtClean="0"/>
              <a:t>Child Mania Rating Scale (CMRS)</a:t>
            </a:r>
          </a:p>
          <a:p>
            <a:pPr marL="0" indent="0">
              <a:buNone/>
            </a:pPr>
            <a:r>
              <a:rPr lang="en-US" dirty="0">
                <a:hlinkClick r:id="rId5"/>
              </a:rPr>
              <a:t>http://www.dbsalliance.org/pdfs/</a:t>
            </a:r>
            <a:r>
              <a:rPr lang="en-US" dirty="0" smtClean="0">
                <a:hlinkClick r:id="rId5"/>
              </a:rPr>
              <a:t>ChildManiaSurvey.pdf</a:t>
            </a:r>
            <a:r>
              <a:rPr lang="en-US" dirty="0" smtClean="0"/>
              <a:t> </a:t>
            </a:r>
          </a:p>
          <a:p>
            <a:pPr marL="0" indent="0">
              <a:buNone/>
            </a:pPr>
            <a:r>
              <a:rPr lang="en-US" dirty="0" smtClean="0"/>
              <a:t>Quick Inventory of Depressive Symptomatology- Self Report (QIDS-SR)</a:t>
            </a:r>
          </a:p>
          <a:p>
            <a:pPr marL="0" indent="0">
              <a:buNone/>
            </a:pPr>
            <a:r>
              <a:rPr lang="en-US" dirty="0">
                <a:hlinkClick r:id="rId6"/>
              </a:rPr>
              <a:t>http://www.pfizerpro.com/resources/minisites/effexor/docs/QIDS-C16.</a:t>
            </a:r>
            <a:r>
              <a:rPr lang="en-US" dirty="0" smtClean="0">
                <a:hlinkClick r:id="rId6"/>
              </a:rPr>
              <a:t>pdf</a:t>
            </a:r>
            <a:r>
              <a:rPr lang="en-US" dirty="0" smtClean="0"/>
              <a:t> </a:t>
            </a:r>
          </a:p>
          <a:p>
            <a:pPr marL="0" indent="0">
              <a:buNone/>
            </a:pPr>
            <a:r>
              <a:rPr lang="en-US" dirty="0" smtClean="0"/>
              <a:t>Hamilton Anxiety Rating Scale</a:t>
            </a:r>
          </a:p>
          <a:p>
            <a:pPr marL="0" indent="0">
              <a:buNone/>
            </a:pPr>
            <a:r>
              <a:rPr lang="en-US" dirty="0">
                <a:hlinkClick r:id="rId7"/>
              </a:rPr>
              <a:t>http://www.sommeil-mg.net/spip/questionnaires/</a:t>
            </a:r>
            <a:r>
              <a:rPr lang="en-US" dirty="0" smtClean="0">
                <a:hlinkClick r:id="rId7"/>
              </a:rPr>
              <a:t>HAM_A.pdf</a:t>
            </a:r>
            <a:r>
              <a:rPr lang="en-US" dirty="0" smtClean="0"/>
              <a:t> </a:t>
            </a:r>
          </a:p>
          <a:p>
            <a:pPr marL="0" indent="0">
              <a:buNone/>
            </a:pPr>
            <a:r>
              <a:rPr lang="en-US" dirty="0" smtClean="0"/>
              <a:t>Children’s Global Assessment Schedule (CGAS)</a:t>
            </a:r>
          </a:p>
          <a:p>
            <a:pPr marL="0" indent="0">
              <a:buNone/>
            </a:pPr>
            <a:r>
              <a:rPr lang="en-US" dirty="0">
                <a:hlinkClick r:id="rId8"/>
              </a:rPr>
              <a:t>http://www.rcpsych.ac.uk/pdf/CGAS%20Ratings%</a:t>
            </a:r>
            <a:r>
              <a:rPr lang="en-US" dirty="0" smtClean="0">
                <a:hlinkClick r:id="rId8"/>
              </a:rPr>
              <a:t>20Guide.pdf</a:t>
            </a:r>
            <a:r>
              <a:rPr lang="en-US" dirty="0" smtClean="0"/>
              <a:t> </a:t>
            </a:r>
          </a:p>
          <a:p>
            <a:pPr marL="0" indent="0">
              <a:buNone/>
            </a:pPr>
            <a:r>
              <a:rPr lang="en-US" dirty="0" smtClean="0"/>
              <a:t>Vanderbilt ADHD Rating scale</a:t>
            </a:r>
          </a:p>
          <a:p>
            <a:pPr marL="0" indent="0">
              <a:buNone/>
            </a:pPr>
            <a:r>
              <a:rPr lang="en-US" dirty="0">
                <a:hlinkClick r:id="rId9"/>
              </a:rPr>
              <a:t>http://www.brightfutures.org/mentalhealth/pdf/professionals/bridges/</a:t>
            </a:r>
            <a:r>
              <a:rPr lang="en-US" dirty="0" smtClean="0">
                <a:hlinkClick r:id="rId9"/>
              </a:rPr>
              <a:t>adhd.pdf</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3051992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a:t>
            </a:r>
            <a:endParaRPr lang="en-US" dirty="0"/>
          </a:p>
        </p:txBody>
      </p:sp>
      <p:sp>
        <p:nvSpPr>
          <p:cNvPr id="3" name="Content Placeholder 2"/>
          <p:cNvSpPr>
            <a:spLocks noGrp="1"/>
          </p:cNvSpPr>
          <p:nvPr>
            <p:ph idx="1"/>
          </p:nvPr>
        </p:nvSpPr>
        <p:spPr/>
        <p:txBody>
          <a:bodyPr>
            <a:normAutofit/>
          </a:bodyPr>
          <a:lstStyle/>
          <a:p>
            <a:r>
              <a:rPr lang="en-US" dirty="0" smtClean="0"/>
              <a:t>American Academy of Child and Adolescent Psychiatry Practice parameters</a:t>
            </a:r>
          </a:p>
          <a:p>
            <a:pPr lvl="1"/>
            <a:r>
              <a:rPr lang="en-US" dirty="0">
                <a:hlinkClick r:id="rId3"/>
              </a:rPr>
              <a:t>http://www.aacap.org/galleries/PracticeParameters/JAACAP_Bipolar_2007.</a:t>
            </a:r>
            <a:r>
              <a:rPr lang="en-US" dirty="0" smtClean="0">
                <a:hlinkClick r:id="rId3"/>
              </a:rPr>
              <a:t>pdf</a:t>
            </a:r>
            <a:r>
              <a:rPr lang="en-US" dirty="0" smtClean="0"/>
              <a:t> </a:t>
            </a:r>
          </a:p>
          <a:p>
            <a:r>
              <a:rPr lang="en-US" dirty="0" smtClean="0"/>
              <a:t>Pharmacotherapy </a:t>
            </a:r>
          </a:p>
          <a:p>
            <a:pPr lvl="1"/>
            <a:r>
              <a:rPr lang="en-US" dirty="0">
                <a:hlinkClick r:id="rId4"/>
              </a:rPr>
              <a:t>http://www.bpchildren.org/files/Download/</a:t>
            </a:r>
            <a:r>
              <a:rPr lang="en-US" dirty="0" smtClean="0">
                <a:hlinkClick r:id="rId4"/>
              </a:rPr>
              <a:t>TreatmentGuidelines.pdf</a:t>
            </a:r>
            <a:r>
              <a:rPr lang="en-US" dirty="0" smtClean="0"/>
              <a:t> </a:t>
            </a:r>
          </a:p>
          <a:p>
            <a:pPr marL="0" indent="0">
              <a:buNone/>
            </a:pPr>
            <a:r>
              <a:rPr lang="en-US" dirty="0"/>
              <a:t>	</a:t>
            </a:r>
          </a:p>
        </p:txBody>
      </p:sp>
    </p:spTree>
    <p:extLst>
      <p:ext uri="{BB962C8B-B14F-4D97-AF65-F5344CB8AC3E}">
        <p14:creationId xmlns:p14="http://schemas.microsoft.com/office/powerpoint/2010/main" val="1498555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740808"/>
            <a:ext cx="8229600" cy="5117192"/>
          </a:xfrm>
        </p:spPr>
        <p:txBody>
          <a:bodyPr>
            <a:noAutofit/>
          </a:bodyPr>
          <a:lstStyle/>
          <a:p>
            <a:pPr marL="0" indent="0">
              <a:lnSpc>
                <a:spcPct val="70000"/>
              </a:lnSpc>
              <a:buNone/>
            </a:pPr>
            <a:r>
              <a:rPr lang="en-US" sz="1200" dirty="0" err="1"/>
              <a:t>Birmaher</a:t>
            </a:r>
            <a:r>
              <a:rPr lang="en-US" sz="1200" dirty="0"/>
              <a:t>, B., &amp; </a:t>
            </a:r>
            <a:r>
              <a:rPr lang="en-US" sz="1200" dirty="0" err="1"/>
              <a:t>Axelson</a:t>
            </a:r>
            <a:r>
              <a:rPr lang="en-US" sz="1200" dirty="0"/>
              <a:t>, D. (2006). Course and outcome of bipolar spectrum disorder in children and </a:t>
            </a:r>
            <a:r>
              <a:rPr lang="en-US" sz="1200" dirty="0" err="1" smtClean="0"/>
              <a:t>adolescents:A</a:t>
            </a:r>
            <a:r>
              <a:rPr lang="en-US" sz="1200" dirty="0" smtClean="0"/>
              <a:t> </a:t>
            </a:r>
            <a:r>
              <a:rPr lang="en-US" sz="1200" dirty="0"/>
              <a:t>review of </a:t>
            </a:r>
            <a:r>
              <a:rPr lang="en-US" sz="1200" dirty="0" smtClean="0"/>
              <a:t>      	the </a:t>
            </a:r>
            <a:r>
              <a:rPr lang="en-US" sz="1200" dirty="0"/>
              <a:t>existing literature. </a:t>
            </a:r>
            <a:r>
              <a:rPr lang="en-US" sz="1200" i="1" dirty="0"/>
              <a:t>Development and Psychopathology</a:t>
            </a:r>
            <a:r>
              <a:rPr lang="en-US" sz="1200" dirty="0"/>
              <a:t>, </a:t>
            </a:r>
            <a:r>
              <a:rPr lang="en-US" sz="1200" i="1" dirty="0"/>
              <a:t>18</a:t>
            </a:r>
            <a:r>
              <a:rPr lang="en-US" sz="1200" dirty="0"/>
              <a:t>, 1023-1035. </a:t>
            </a:r>
            <a:r>
              <a:rPr lang="en-US" sz="1200" dirty="0">
                <a:hlinkClick r:id="rId3"/>
              </a:rPr>
              <a:t>http://dx.doi.org/10.1017/</a:t>
            </a:r>
            <a:r>
              <a:rPr lang="en-US" sz="1200" dirty="0" smtClean="0">
                <a:hlinkClick r:id="rId3"/>
              </a:rPr>
              <a:t>S0954579406060500</a:t>
            </a:r>
            <a:endParaRPr lang="en-US" sz="1200" dirty="0" smtClean="0"/>
          </a:p>
          <a:p>
            <a:pPr marL="0" indent="0">
              <a:lnSpc>
                <a:spcPct val="70000"/>
              </a:lnSpc>
              <a:buNone/>
            </a:pPr>
            <a:r>
              <a:rPr lang="en-US" sz="1200" dirty="0" smtClean="0"/>
              <a:t>Campbell</a:t>
            </a:r>
            <a:r>
              <a:rPr lang="en-US" sz="1200" dirty="0"/>
              <a:t>, M., &amp; </a:t>
            </a:r>
            <a:r>
              <a:rPr lang="en-US" sz="1200" dirty="0" err="1"/>
              <a:t>Cueva</a:t>
            </a:r>
            <a:r>
              <a:rPr lang="en-US" sz="1200" dirty="0"/>
              <a:t>, J. (1995, ). Psychopharmacology in child and adolescent psychiatry: A review of the past seven years, Part </a:t>
            </a:r>
            <a:r>
              <a:rPr lang="en-US" sz="1200" dirty="0" smtClean="0"/>
              <a:t>	II</a:t>
            </a:r>
            <a:r>
              <a:rPr lang="en-US" sz="1200" dirty="0"/>
              <a:t>. </a:t>
            </a:r>
            <a:r>
              <a:rPr lang="en-US" sz="1200" i="1" dirty="0"/>
              <a:t>Journal of the </a:t>
            </a:r>
            <a:r>
              <a:rPr lang="en-US" sz="1200" i="1" dirty="0" smtClean="0"/>
              <a:t>American </a:t>
            </a:r>
            <a:r>
              <a:rPr lang="en-US" sz="1200" i="1" dirty="0"/>
              <a:t>Academy if Child and Adolescent Psychiatry</a:t>
            </a:r>
            <a:r>
              <a:rPr lang="en-US" sz="1200" dirty="0"/>
              <a:t>, </a:t>
            </a:r>
            <a:r>
              <a:rPr lang="en-US" sz="1200" i="1" dirty="0"/>
              <a:t>34</a:t>
            </a:r>
            <a:r>
              <a:rPr lang="en-US" sz="1200" dirty="0"/>
              <a:t>, 1262-1272</a:t>
            </a:r>
            <a:r>
              <a:rPr lang="en-US" sz="1200" dirty="0" smtClean="0"/>
              <a:t>.</a:t>
            </a:r>
          </a:p>
          <a:p>
            <a:pPr marL="0" indent="0">
              <a:lnSpc>
                <a:spcPct val="70000"/>
              </a:lnSpc>
              <a:buNone/>
            </a:pPr>
            <a:r>
              <a:rPr lang="en-US" sz="1200" dirty="0" err="1" smtClean="0"/>
              <a:t>Danielyan</a:t>
            </a:r>
            <a:r>
              <a:rPr lang="en-US" sz="1200" dirty="0"/>
              <a:t>, A., </a:t>
            </a:r>
            <a:r>
              <a:rPr lang="en-US" sz="1200" dirty="0" err="1"/>
              <a:t>Pathak</a:t>
            </a:r>
            <a:r>
              <a:rPr lang="en-US" sz="1200" dirty="0"/>
              <a:t>, S., </a:t>
            </a:r>
            <a:r>
              <a:rPr lang="en-US" sz="1200" dirty="0" err="1"/>
              <a:t>Kowatch</a:t>
            </a:r>
            <a:r>
              <a:rPr lang="en-US" sz="1200" dirty="0"/>
              <a:t>, R. A., </a:t>
            </a:r>
            <a:r>
              <a:rPr lang="en-US" sz="1200" dirty="0" err="1"/>
              <a:t>Arszman</a:t>
            </a:r>
            <a:r>
              <a:rPr lang="en-US" sz="1200" dirty="0"/>
              <a:t>, S. P., &amp; Johns, E. S. (2007). </a:t>
            </a:r>
            <a:r>
              <a:rPr lang="en-US" sz="1200" dirty="0" smtClean="0"/>
              <a:t>Clinical </a:t>
            </a:r>
            <a:r>
              <a:rPr lang="en-US" sz="1200" dirty="0"/>
              <a:t>Characteristics of bipolar disorder in very </a:t>
            </a:r>
            <a:r>
              <a:rPr lang="en-US" sz="1200" dirty="0" smtClean="0"/>
              <a:t>	young children. </a:t>
            </a:r>
            <a:r>
              <a:rPr lang="en-US" sz="1200" i="1" dirty="0"/>
              <a:t>Journal of Affective Disorders</a:t>
            </a:r>
            <a:r>
              <a:rPr lang="en-US" sz="1200" dirty="0"/>
              <a:t>, </a:t>
            </a:r>
            <a:r>
              <a:rPr lang="en-US" sz="1200" i="1" dirty="0"/>
              <a:t>97</a:t>
            </a:r>
            <a:r>
              <a:rPr lang="en-US" sz="1200" dirty="0"/>
              <a:t>, 51-59</a:t>
            </a:r>
            <a:r>
              <a:rPr lang="en-US" sz="1200" dirty="0" smtClean="0"/>
              <a:t>.</a:t>
            </a:r>
          </a:p>
          <a:p>
            <a:pPr marL="0" indent="0">
              <a:lnSpc>
                <a:spcPct val="70000"/>
              </a:lnSpc>
              <a:buNone/>
            </a:pPr>
            <a:r>
              <a:rPr lang="en-US" sz="1200" dirty="0" err="1" smtClean="0"/>
              <a:t>Dusetzina</a:t>
            </a:r>
            <a:r>
              <a:rPr lang="en-US" sz="1200" dirty="0"/>
              <a:t>, S. B., </a:t>
            </a:r>
            <a:r>
              <a:rPr lang="en-US" sz="1200" dirty="0" err="1"/>
              <a:t>Gaynes</a:t>
            </a:r>
            <a:r>
              <a:rPr lang="en-US" sz="1200" dirty="0"/>
              <a:t>, B. N., Weinberger, M., Farley, J. F., </a:t>
            </a:r>
            <a:r>
              <a:rPr lang="en-US" sz="1200" dirty="0" err="1"/>
              <a:t>Sleath</a:t>
            </a:r>
            <a:r>
              <a:rPr lang="en-US" sz="1200" dirty="0"/>
              <a:t>, B., &amp; Hansen, R. A. (2011). Receipt of guideline-concordant </a:t>
            </a:r>
            <a:r>
              <a:rPr lang="en-US" sz="1200" dirty="0" smtClean="0"/>
              <a:t>	pharmacotherapy </a:t>
            </a:r>
            <a:r>
              <a:rPr lang="en-US" sz="1200" dirty="0"/>
              <a:t>among children with new diagnoses of bipolar disorder. </a:t>
            </a:r>
            <a:r>
              <a:rPr lang="en-US" sz="1200" i="1" dirty="0"/>
              <a:t>Psychiatric Services</a:t>
            </a:r>
            <a:r>
              <a:rPr lang="en-US" sz="1200" dirty="0"/>
              <a:t>, </a:t>
            </a:r>
            <a:r>
              <a:rPr lang="en-US" sz="1200" i="1" dirty="0"/>
              <a:t>62</a:t>
            </a:r>
            <a:r>
              <a:rPr lang="en-US" sz="1200" dirty="0"/>
              <a:t>, 1443-1449</a:t>
            </a:r>
            <a:r>
              <a:rPr lang="en-US" sz="1200" dirty="0" smtClean="0"/>
              <a:t>.</a:t>
            </a:r>
          </a:p>
          <a:p>
            <a:pPr marL="0" indent="0">
              <a:lnSpc>
                <a:spcPct val="70000"/>
              </a:lnSpc>
              <a:buNone/>
            </a:pPr>
            <a:r>
              <a:rPr lang="en-US" sz="1200" dirty="0" smtClean="0"/>
              <a:t>Geller</a:t>
            </a:r>
            <a:r>
              <a:rPr lang="en-US" sz="1200" dirty="0"/>
              <a:t>, B., &amp; </a:t>
            </a:r>
            <a:r>
              <a:rPr lang="en-US" sz="1200" dirty="0" err="1"/>
              <a:t>Luby</a:t>
            </a:r>
            <a:r>
              <a:rPr lang="en-US" sz="1200" dirty="0"/>
              <a:t>, J. (1997). Child and adolescent bipolar disorder: A review of the past 10 years. </a:t>
            </a:r>
            <a:r>
              <a:rPr lang="en-US" sz="1200" i="1" dirty="0"/>
              <a:t>Journal of the American </a:t>
            </a:r>
            <a:r>
              <a:rPr lang="en-US" sz="1200" i="1" dirty="0" smtClean="0"/>
              <a:t>	Academy </a:t>
            </a:r>
            <a:r>
              <a:rPr lang="en-US" sz="1200" i="1" dirty="0"/>
              <a:t>if Child and Adolescent Psychiatry</a:t>
            </a:r>
            <a:r>
              <a:rPr lang="en-US" sz="1200" dirty="0"/>
              <a:t>, </a:t>
            </a:r>
            <a:r>
              <a:rPr lang="en-US" sz="1200" i="1" dirty="0"/>
              <a:t>36</a:t>
            </a:r>
            <a:r>
              <a:rPr lang="en-US" sz="1200" dirty="0"/>
              <a:t>, 1168-1176</a:t>
            </a:r>
            <a:r>
              <a:rPr lang="en-US" sz="1200" dirty="0" smtClean="0"/>
              <a:t>.</a:t>
            </a:r>
          </a:p>
          <a:p>
            <a:pPr marL="0" indent="0" hangingPunct="0">
              <a:lnSpc>
                <a:spcPct val="70000"/>
              </a:lnSpc>
              <a:buNone/>
            </a:pPr>
            <a:r>
              <a:rPr lang="en-US" sz="1200" dirty="0" err="1" smtClean="0"/>
              <a:t>Hajek</a:t>
            </a:r>
            <a:r>
              <a:rPr lang="en-US" sz="1200" dirty="0"/>
              <a:t>, T., </a:t>
            </a:r>
            <a:r>
              <a:rPr lang="en-US" sz="1200" dirty="0" err="1"/>
              <a:t>Kopecek</a:t>
            </a:r>
            <a:r>
              <a:rPr lang="en-US" sz="1200" dirty="0"/>
              <a:t>, M., </a:t>
            </a:r>
            <a:r>
              <a:rPr lang="en-US" sz="1200" dirty="0" err="1"/>
              <a:t>Kozeny</a:t>
            </a:r>
            <a:r>
              <a:rPr lang="en-US" sz="1200" dirty="0"/>
              <a:t>, J., </a:t>
            </a:r>
            <a:r>
              <a:rPr lang="en-US" sz="1200" dirty="0" err="1"/>
              <a:t>Gunde</a:t>
            </a:r>
            <a:r>
              <a:rPr lang="en-US" sz="1200" dirty="0"/>
              <a:t>, E., </a:t>
            </a:r>
            <a:r>
              <a:rPr lang="en-US" sz="1200" dirty="0" err="1"/>
              <a:t>Alda</a:t>
            </a:r>
            <a:r>
              <a:rPr lang="en-US" sz="1200" dirty="0"/>
              <a:t>, M., &amp; </a:t>
            </a:r>
            <a:r>
              <a:rPr lang="en-US" sz="1200" dirty="0" err="1"/>
              <a:t>Hoschl</a:t>
            </a:r>
            <a:r>
              <a:rPr lang="en-US" sz="1200" dirty="0"/>
              <a:t>, C. (2009). Amygdala volumes in mood disorders - Meta-analysis </a:t>
            </a:r>
            <a:r>
              <a:rPr lang="en-US" sz="1200" dirty="0" smtClean="0"/>
              <a:t>	of </a:t>
            </a:r>
            <a:r>
              <a:rPr lang="en-US" sz="1200" dirty="0"/>
              <a:t>magnetic resonance </a:t>
            </a:r>
            <a:r>
              <a:rPr lang="en-US" sz="1200" dirty="0" err="1"/>
              <a:t>volumetry</a:t>
            </a:r>
            <a:r>
              <a:rPr lang="en-US" sz="1200" dirty="0"/>
              <a:t> studies. </a:t>
            </a:r>
            <a:r>
              <a:rPr lang="en-US" sz="1200" i="1" dirty="0"/>
              <a:t>Journal of Affective Disorders</a:t>
            </a:r>
            <a:r>
              <a:rPr lang="en-US" sz="1200" dirty="0"/>
              <a:t>, </a:t>
            </a:r>
            <a:r>
              <a:rPr lang="en-US" sz="1200" i="1" dirty="0"/>
              <a:t>115</a:t>
            </a:r>
            <a:r>
              <a:rPr lang="en-US" sz="1200" dirty="0"/>
              <a:t>, 395-410</a:t>
            </a:r>
            <a:r>
              <a:rPr lang="en-US" sz="1200" dirty="0" smtClean="0"/>
              <a:t>.</a:t>
            </a:r>
          </a:p>
          <a:p>
            <a:pPr marL="0" indent="0" hangingPunct="0">
              <a:lnSpc>
                <a:spcPct val="70000"/>
              </a:lnSpc>
              <a:buNone/>
            </a:pPr>
            <a:r>
              <a:rPr lang="en-US" sz="1200" dirty="0" smtClean="0"/>
              <a:t>Harris</a:t>
            </a:r>
            <a:r>
              <a:rPr lang="en-US" sz="1200" dirty="0"/>
              <a:t>, J. (2005). The increased diagnosis of “juvenile bipolar disorder” : What are we treating? </a:t>
            </a:r>
            <a:r>
              <a:rPr lang="en-US" sz="1200" i="1" dirty="0"/>
              <a:t>Psychiatric Services</a:t>
            </a:r>
            <a:r>
              <a:rPr lang="en-US" sz="1200" dirty="0"/>
              <a:t>, </a:t>
            </a:r>
            <a:r>
              <a:rPr lang="en-US" sz="1200" i="1" dirty="0"/>
              <a:t>56</a:t>
            </a:r>
            <a:r>
              <a:rPr lang="en-US" sz="1200" dirty="0"/>
              <a:t>, 529-531</a:t>
            </a:r>
            <a:r>
              <a:rPr lang="en-US" sz="1200" dirty="0" smtClean="0"/>
              <a:t>.</a:t>
            </a:r>
          </a:p>
          <a:p>
            <a:pPr marL="0" indent="0" hangingPunct="0">
              <a:lnSpc>
                <a:spcPct val="70000"/>
              </a:lnSpc>
              <a:buNone/>
            </a:pPr>
            <a:r>
              <a:rPr lang="en-US" sz="1200" dirty="0" err="1" smtClean="0"/>
              <a:t>Leibenluft</a:t>
            </a:r>
            <a:r>
              <a:rPr lang="en-US" sz="1200" dirty="0"/>
              <a:t>, E., </a:t>
            </a:r>
            <a:r>
              <a:rPr lang="en-US" sz="1200" dirty="0" err="1"/>
              <a:t>Charney</a:t>
            </a:r>
            <a:r>
              <a:rPr lang="en-US" sz="1200" dirty="0"/>
              <a:t>, D. S., &amp; Pine, D. S. (2003). Researching the pathophysiology if pediatric bipolar disorder. </a:t>
            </a:r>
            <a:r>
              <a:rPr lang="en-US" sz="1200" i="1" dirty="0"/>
              <a:t>Biological </a:t>
            </a:r>
            <a:r>
              <a:rPr lang="en-US" sz="1200" i="1" dirty="0" smtClean="0"/>
              <a:t>	Psychiatry</a:t>
            </a:r>
            <a:r>
              <a:rPr lang="en-US" sz="1200" dirty="0"/>
              <a:t>, </a:t>
            </a:r>
            <a:r>
              <a:rPr lang="en-US" sz="1200" i="1" dirty="0"/>
              <a:t>53</a:t>
            </a:r>
            <a:r>
              <a:rPr lang="en-US" sz="1200" dirty="0"/>
              <a:t>, </a:t>
            </a:r>
            <a:r>
              <a:rPr lang="en-US" sz="1200" dirty="0" smtClean="0"/>
              <a:t>1009</a:t>
            </a:r>
            <a:r>
              <a:rPr lang="en-US" sz="1200" dirty="0"/>
              <a:t>-1020. </a:t>
            </a:r>
            <a:r>
              <a:rPr lang="en-US" sz="1200" dirty="0">
                <a:hlinkClick r:id="rId4"/>
              </a:rPr>
              <a:t>http://dx.doi.org/10.1016/S0006-3223(03)00069-</a:t>
            </a:r>
            <a:r>
              <a:rPr lang="en-US" sz="1200" dirty="0" smtClean="0">
                <a:hlinkClick r:id="rId4"/>
              </a:rPr>
              <a:t>6</a:t>
            </a:r>
            <a:endParaRPr lang="en-US" sz="1200" dirty="0" smtClean="0"/>
          </a:p>
          <a:p>
            <a:pPr marL="0" indent="0" hangingPunct="0">
              <a:lnSpc>
                <a:spcPct val="70000"/>
              </a:lnSpc>
              <a:buNone/>
            </a:pPr>
            <a:r>
              <a:rPr lang="en-US" sz="1200" dirty="0" err="1" smtClean="0"/>
              <a:t>Leibenluft</a:t>
            </a:r>
            <a:r>
              <a:rPr lang="en-US" sz="1200" dirty="0"/>
              <a:t>, E., Rich, B. A., Vinton, D. T., Nelson, E. E., Fromm, S. J., </a:t>
            </a:r>
            <a:r>
              <a:rPr lang="en-US" sz="1200" dirty="0" err="1"/>
              <a:t>Berghorst</a:t>
            </a:r>
            <a:r>
              <a:rPr lang="en-US" sz="1200" dirty="0"/>
              <a:t>, L. H.,...Dickstein, D. P. (2007). Neural circuitry </a:t>
            </a:r>
            <a:r>
              <a:rPr lang="en-US" sz="1200" dirty="0" smtClean="0"/>
              <a:t>	engaged during</a:t>
            </a:r>
            <a:r>
              <a:rPr lang="en-US" sz="1200" dirty="0"/>
              <a:t> </a:t>
            </a:r>
            <a:r>
              <a:rPr lang="en-US" sz="1200" dirty="0" smtClean="0"/>
              <a:t>unsuccessful </a:t>
            </a:r>
            <a:r>
              <a:rPr lang="en-US" sz="1200" dirty="0"/>
              <a:t>motor inhibition in pediatric bipolar disorder. </a:t>
            </a:r>
            <a:r>
              <a:rPr lang="en-US" sz="1200" i="1" dirty="0"/>
              <a:t>American Journal of Psychiatry</a:t>
            </a:r>
            <a:r>
              <a:rPr lang="en-US" sz="1200" dirty="0"/>
              <a:t>, </a:t>
            </a:r>
            <a:r>
              <a:rPr lang="en-US" sz="1200" i="1" dirty="0"/>
              <a:t>164</a:t>
            </a:r>
            <a:r>
              <a:rPr lang="en-US" sz="1200" dirty="0"/>
              <a:t>, 52-60</a:t>
            </a:r>
            <a:r>
              <a:rPr lang="en-US" sz="1200" dirty="0" smtClean="0"/>
              <a:t>.</a:t>
            </a:r>
          </a:p>
          <a:p>
            <a:pPr marL="0" indent="0" hangingPunc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1130709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25000" lnSpcReduction="20000"/>
          </a:bodyPr>
          <a:lstStyle/>
          <a:p>
            <a:pPr marL="0" indent="0">
              <a:buNone/>
            </a:pPr>
            <a:r>
              <a:rPr lang="en-US" dirty="0" err="1"/>
              <a:t>Olevera</a:t>
            </a:r>
            <a:r>
              <a:rPr lang="en-US" dirty="0"/>
              <a:t>, R. L., </a:t>
            </a:r>
            <a:r>
              <a:rPr lang="en-US" dirty="0" err="1"/>
              <a:t>Glahn</a:t>
            </a:r>
            <a:r>
              <a:rPr lang="en-US" dirty="0"/>
              <a:t>, D. C., Caetano, S. C., </a:t>
            </a:r>
            <a:r>
              <a:rPr lang="en-US" dirty="0" err="1"/>
              <a:t>Pliska</a:t>
            </a:r>
            <a:r>
              <a:rPr lang="en-US" dirty="0"/>
              <a:t>, S. R., &amp; </a:t>
            </a:r>
            <a:r>
              <a:rPr lang="en-US" dirty="0" err="1"/>
              <a:t>Soares</a:t>
            </a:r>
            <a:r>
              <a:rPr lang="en-US" dirty="0"/>
              <a:t>, J. C. (2004). </a:t>
            </a:r>
            <a:r>
              <a:rPr lang="en-US" dirty="0" smtClean="0"/>
              <a:t>Neuroimaging </a:t>
            </a:r>
            <a:r>
              <a:rPr lang="en-US" dirty="0"/>
              <a:t>studies in </a:t>
            </a:r>
            <a:r>
              <a:rPr lang="en-US" dirty="0" smtClean="0"/>
              <a:t>bipolar 	children </a:t>
            </a:r>
            <a:r>
              <a:rPr lang="en-US" dirty="0"/>
              <a:t>and adolescents. </a:t>
            </a:r>
            <a:r>
              <a:rPr lang="en-US" i="1" dirty="0"/>
              <a:t>International Review of </a:t>
            </a:r>
            <a:r>
              <a:rPr lang="en-US" i="1" dirty="0" smtClean="0"/>
              <a:t>Neurobiology</a:t>
            </a:r>
            <a:r>
              <a:rPr lang="en-US" dirty="0"/>
              <a:t>, </a:t>
            </a:r>
            <a:r>
              <a:rPr lang="en-US" i="1" dirty="0"/>
              <a:t>62</a:t>
            </a:r>
            <a:r>
              <a:rPr lang="en-US" dirty="0"/>
              <a:t>, 121-146</a:t>
            </a:r>
            <a:r>
              <a:rPr lang="en-US" dirty="0" smtClean="0"/>
              <a:t>.</a:t>
            </a:r>
          </a:p>
          <a:p>
            <a:pPr marL="0" indent="0">
              <a:buNone/>
            </a:pPr>
            <a:endParaRPr lang="en-US" dirty="0"/>
          </a:p>
          <a:p>
            <a:pPr marL="0" indent="0">
              <a:buNone/>
            </a:pPr>
            <a:r>
              <a:rPr lang="en-US" dirty="0"/>
              <a:t>Pfeifer, J. C., </a:t>
            </a:r>
            <a:r>
              <a:rPr lang="en-US" dirty="0" err="1"/>
              <a:t>Kowatch</a:t>
            </a:r>
            <a:r>
              <a:rPr lang="en-US" dirty="0"/>
              <a:t>, R. A., &amp; </a:t>
            </a:r>
            <a:r>
              <a:rPr lang="en-US" dirty="0" err="1"/>
              <a:t>DelBello</a:t>
            </a:r>
            <a:r>
              <a:rPr lang="en-US" dirty="0"/>
              <a:t>, M. P. (2010). Pharmacotherapy of bipolar </a:t>
            </a:r>
            <a:r>
              <a:rPr lang="en-US" dirty="0" smtClean="0"/>
              <a:t>disorder </a:t>
            </a:r>
            <a:r>
              <a:rPr lang="en-US" dirty="0"/>
              <a:t>in children </a:t>
            </a:r>
            <a:r>
              <a:rPr lang="en-US" dirty="0" smtClean="0"/>
              <a:t>	and 	adolescents. </a:t>
            </a:r>
            <a:r>
              <a:rPr lang="en-US" i="1" dirty="0"/>
              <a:t>CNS Drugs</a:t>
            </a:r>
            <a:r>
              <a:rPr lang="en-US" dirty="0"/>
              <a:t>, </a:t>
            </a:r>
            <a:r>
              <a:rPr lang="en-US" i="1" dirty="0"/>
              <a:t>24</a:t>
            </a:r>
            <a:r>
              <a:rPr lang="en-US" dirty="0"/>
              <a:t>, 575-593</a:t>
            </a:r>
            <a:r>
              <a:rPr lang="en-US" dirty="0" smtClean="0"/>
              <a:t>.</a:t>
            </a:r>
          </a:p>
          <a:p>
            <a:pPr marL="0" indent="0">
              <a:buNone/>
            </a:pPr>
            <a:endParaRPr lang="en-US" dirty="0"/>
          </a:p>
          <a:p>
            <a:pPr marL="0" indent="0">
              <a:buNone/>
            </a:pPr>
            <a:r>
              <a:rPr lang="en-US" dirty="0" smtClean="0"/>
              <a:t>Practice </a:t>
            </a:r>
            <a:r>
              <a:rPr lang="en-US" dirty="0"/>
              <a:t>parameters for the assessment and treatment of children and adolescents </a:t>
            </a:r>
            <a:r>
              <a:rPr lang="en-US" dirty="0" smtClean="0"/>
              <a:t>with </a:t>
            </a:r>
            <a:r>
              <a:rPr lang="en-US" dirty="0"/>
              <a:t>bipolar </a:t>
            </a:r>
            <a:r>
              <a:rPr lang="en-US" dirty="0" smtClean="0"/>
              <a:t>disorder</a:t>
            </a:r>
            <a:r>
              <a:rPr lang="en-US" dirty="0"/>
              <a:t>. (2007). </a:t>
            </a:r>
            <a:r>
              <a:rPr lang="en-US" dirty="0" smtClean="0"/>
              <a:t>	</a:t>
            </a:r>
            <a:r>
              <a:rPr lang="en-US" i="1" dirty="0" smtClean="0"/>
              <a:t>Journal </a:t>
            </a:r>
            <a:r>
              <a:rPr lang="en-US" i="1" dirty="0"/>
              <a:t>of the American Academy of Child </a:t>
            </a:r>
            <a:r>
              <a:rPr lang="en-US" i="1" dirty="0" smtClean="0"/>
              <a:t>and Adolescent </a:t>
            </a:r>
            <a:r>
              <a:rPr lang="en-US" i="1" dirty="0"/>
              <a:t>Psychiatry, </a:t>
            </a:r>
            <a:r>
              <a:rPr lang="en-US" dirty="0" smtClean="0"/>
              <a:t>46</a:t>
            </a:r>
            <a:r>
              <a:rPr lang="en-US" dirty="0"/>
              <a:t>(1), 107-125. </a:t>
            </a:r>
            <a:endParaRPr lang="en-US" dirty="0" smtClean="0"/>
          </a:p>
          <a:p>
            <a:pPr marL="0" indent="0">
              <a:buNone/>
            </a:pPr>
            <a:endParaRPr lang="en-US" dirty="0"/>
          </a:p>
          <a:p>
            <a:pPr marL="0" indent="0">
              <a:buNone/>
            </a:pPr>
            <a:r>
              <a:rPr lang="en-US" dirty="0"/>
              <a:t>Psychopharmacology in children and adolescents. (2009). Retrieved from </a:t>
            </a:r>
            <a:endParaRPr lang="en-US" dirty="0" smtClean="0"/>
          </a:p>
          <a:p>
            <a:pPr marL="0" indent="0">
              <a:buNone/>
            </a:pPr>
            <a:r>
              <a:rPr lang="en-US" dirty="0" smtClean="0"/>
              <a:t>	</a:t>
            </a:r>
            <a:r>
              <a:rPr lang="en-US" u="sng" dirty="0" smtClean="0">
                <a:solidFill>
                  <a:srgbClr val="0000FF"/>
                </a:solidFill>
              </a:rPr>
              <a:t>http</a:t>
            </a:r>
            <a:r>
              <a:rPr lang="en-US" u="sng" dirty="0">
                <a:solidFill>
                  <a:srgbClr val="0000FF"/>
                </a:solidFill>
              </a:rPr>
              <a:t>:/</a:t>
            </a:r>
            <a:r>
              <a:rPr lang="en-US" u="sng" dirty="0" smtClean="0">
                <a:solidFill>
                  <a:srgbClr val="0000FF"/>
                </a:solidFill>
              </a:rPr>
              <a:t>/</a:t>
            </a:r>
            <a:r>
              <a:rPr lang="en-US" u="sng" dirty="0" err="1" smtClean="0">
                <a:solidFill>
                  <a:srgbClr val="0000FF"/>
                </a:solidFill>
              </a:rPr>
              <a:t>www.esentialevidenceplus.com</a:t>
            </a:r>
            <a:endParaRPr lang="en-US" u="sng" dirty="0">
              <a:solidFill>
                <a:srgbClr val="0000FF"/>
              </a:solidFill>
            </a:endParaRPr>
          </a:p>
          <a:p>
            <a:pPr marL="0" indent="0">
              <a:buNone/>
            </a:pPr>
            <a:endParaRPr lang="en-US" dirty="0"/>
          </a:p>
          <a:p>
            <a:pPr marL="0" indent="0">
              <a:buNone/>
            </a:pPr>
            <a:r>
              <a:rPr lang="en-US" dirty="0"/>
              <a:t>Pediatric bipolar disorder: A brain illness. (2004) </a:t>
            </a:r>
            <a:r>
              <a:rPr lang="en-US" i="1" dirty="0"/>
              <a:t>The Balanced Mind Foundation</a:t>
            </a:r>
            <a:r>
              <a:rPr lang="en-US" dirty="0"/>
              <a:t>.</a:t>
            </a:r>
          </a:p>
          <a:p>
            <a:pPr marL="0" indent="0">
              <a:buNone/>
            </a:pPr>
            <a:r>
              <a:rPr lang="en-US" dirty="0"/>
              <a:t>	 </a:t>
            </a:r>
            <a:r>
              <a:rPr lang="en-US" dirty="0">
                <a:hlinkClick r:id="rId2"/>
              </a:rPr>
              <a:t>http://www.thebalancedmind.org/learn/library/pediatric-bipolar-disorder-a</a:t>
            </a:r>
            <a:r>
              <a:rPr lang="en-US" dirty="0" smtClean="0">
                <a:hlinkClick r:id="rId2"/>
              </a:rPr>
              <a:t>-brain</a:t>
            </a:r>
            <a:r>
              <a:rPr lang="en-US" dirty="0">
                <a:hlinkClick r:id="rId2"/>
              </a:rPr>
              <a:t>-</a:t>
            </a:r>
            <a:r>
              <a:rPr lang="en-US" dirty="0" smtClean="0">
                <a:hlinkClick r:id="rId2"/>
              </a:rPr>
              <a:t>illness</a:t>
            </a:r>
            <a:endParaRPr lang="en-US" dirty="0" smtClean="0"/>
          </a:p>
          <a:p>
            <a:pPr marL="0" indent="0">
              <a:buNone/>
            </a:pPr>
            <a:endParaRPr lang="en-US" dirty="0"/>
          </a:p>
          <a:p>
            <a:pPr marL="0" indent="0">
              <a:buNone/>
            </a:pPr>
            <a:r>
              <a:rPr lang="en-US" dirty="0"/>
              <a:t>Stahl, S. P. (2008). </a:t>
            </a:r>
            <a:r>
              <a:rPr lang="en-US" i="1" dirty="0" err="1"/>
              <a:t>Sthal’s</a:t>
            </a:r>
            <a:r>
              <a:rPr lang="en-US" i="1" dirty="0"/>
              <a:t> essential psychopharmacology</a:t>
            </a:r>
            <a:r>
              <a:rPr lang="en-US" dirty="0"/>
              <a:t> (3rd ed.). New York, New </a:t>
            </a:r>
            <a:r>
              <a:rPr lang="en-US" dirty="0" smtClean="0"/>
              <a:t>York </a:t>
            </a:r>
            <a:r>
              <a:rPr lang="en-US" dirty="0"/>
              <a:t>: Cambridge </a:t>
            </a:r>
            <a:r>
              <a:rPr lang="en-US" dirty="0" smtClean="0"/>
              <a:t>University </a:t>
            </a:r>
            <a:r>
              <a:rPr lang="en-US" dirty="0"/>
              <a:t>Press</a:t>
            </a:r>
            <a:r>
              <a:rPr lang="en-US" dirty="0" smtClean="0"/>
              <a:t>.</a:t>
            </a:r>
          </a:p>
          <a:p>
            <a:pPr marL="0" indent="0">
              <a:buNone/>
            </a:pPr>
            <a:endParaRPr lang="en-US" dirty="0" smtClean="0"/>
          </a:p>
          <a:p>
            <a:pPr marL="0" indent="0">
              <a:buNone/>
            </a:pPr>
            <a:r>
              <a:rPr lang="en-US" dirty="0"/>
              <a:t>Weathers, J. D., </a:t>
            </a:r>
            <a:r>
              <a:rPr lang="en-US" dirty="0" err="1"/>
              <a:t>Stringaris</a:t>
            </a:r>
            <a:r>
              <a:rPr lang="en-US" dirty="0"/>
              <a:t>, A., </a:t>
            </a:r>
            <a:r>
              <a:rPr lang="en-US" dirty="0" err="1"/>
              <a:t>Deveney</a:t>
            </a:r>
            <a:r>
              <a:rPr lang="en-US" dirty="0"/>
              <a:t>, C. M., </a:t>
            </a:r>
            <a:r>
              <a:rPr lang="en-US" dirty="0" err="1"/>
              <a:t>Brotman</a:t>
            </a:r>
            <a:r>
              <a:rPr lang="en-US" dirty="0"/>
              <a:t>, M. A., </a:t>
            </a:r>
            <a:r>
              <a:rPr lang="en-US" dirty="0" err="1"/>
              <a:t>Zarate</a:t>
            </a:r>
            <a:r>
              <a:rPr lang="en-US" dirty="0"/>
              <a:t>, C. A., Connolly, M. </a:t>
            </a:r>
            <a:r>
              <a:rPr lang="en-US" dirty="0" smtClean="0"/>
              <a:t>E</a:t>
            </a:r>
            <a:r>
              <a:rPr lang="en-US" dirty="0"/>
              <a:t>.,...</a:t>
            </a:r>
            <a:r>
              <a:rPr lang="en-US" dirty="0" err="1"/>
              <a:t>Leibenluft</a:t>
            </a:r>
            <a:r>
              <a:rPr lang="en-US" dirty="0"/>
              <a:t>, E. </a:t>
            </a:r>
            <a:r>
              <a:rPr lang="en-US" dirty="0" smtClean="0"/>
              <a:t>	(</a:t>
            </a:r>
            <a:r>
              <a:rPr lang="en-US" dirty="0"/>
              <a:t>2012). A </a:t>
            </a:r>
            <a:r>
              <a:rPr lang="en-US" dirty="0" smtClean="0"/>
              <a:t>	developmental </a:t>
            </a:r>
            <a:r>
              <a:rPr lang="en-US" dirty="0"/>
              <a:t>study of the neuronal </a:t>
            </a:r>
            <a:r>
              <a:rPr lang="en-US" dirty="0" smtClean="0"/>
              <a:t>circuitry </a:t>
            </a:r>
            <a:r>
              <a:rPr lang="en-US" dirty="0"/>
              <a:t>mediating motor </a:t>
            </a:r>
            <a:r>
              <a:rPr lang="en-US" dirty="0" smtClean="0"/>
              <a:t>inhibition </a:t>
            </a:r>
            <a:r>
              <a:rPr lang="en-US" dirty="0"/>
              <a:t>in bipolar disorder. </a:t>
            </a:r>
            <a:r>
              <a:rPr lang="en-US" i="1" dirty="0" smtClean="0"/>
              <a:t>American </a:t>
            </a:r>
            <a:r>
              <a:rPr lang="en-US" i="1" dirty="0"/>
              <a:t>Journal of </a:t>
            </a:r>
            <a:r>
              <a:rPr lang="en-US" i="1" dirty="0" smtClean="0"/>
              <a:t>	Psychiatry</a:t>
            </a:r>
            <a:r>
              <a:rPr lang="en-US" dirty="0"/>
              <a:t>, </a:t>
            </a:r>
            <a:r>
              <a:rPr lang="en-US" i="1" dirty="0"/>
              <a:t>169</a:t>
            </a:r>
            <a:r>
              <a:rPr lang="en-US" dirty="0"/>
              <a:t>, 633-641</a:t>
            </a:r>
            <a:r>
              <a:rPr lang="en-US" dirty="0" smtClean="0"/>
              <a:t>.</a:t>
            </a:r>
            <a:r>
              <a:rPr lang="en-US" dirty="0"/>
              <a:t> </a:t>
            </a:r>
            <a:r>
              <a:rPr lang="en-US" u="sng" dirty="0">
                <a:solidFill>
                  <a:srgbClr val="0000FF"/>
                </a:solidFill>
                <a:hlinkClick r:id="rId3"/>
              </a:rPr>
              <a:t>http://dx.doi.org/</a:t>
            </a:r>
            <a:r>
              <a:rPr lang="en-US" u="sng" dirty="0">
                <a:solidFill>
                  <a:srgbClr val="0000FF"/>
                </a:solidFill>
              </a:rPr>
              <a:t>10.1176/appi.ajp.2012.11081244</a:t>
            </a:r>
          </a:p>
          <a:p>
            <a:pPr marL="0" indent="0">
              <a:buNone/>
            </a:pPr>
            <a:endParaRPr lang="en-US" dirty="0" smtClean="0"/>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68688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Major </a:t>
            </a:r>
            <a:r>
              <a:rPr lang="en-US" dirty="0"/>
              <a:t>D</a:t>
            </a:r>
            <a:r>
              <a:rPr lang="en-US" dirty="0" smtClean="0"/>
              <a:t>epressive </a:t>
            </a:r>
            <a:r>
              <a:rPr lang="en-US" dirty="0"/>
              <a:t>D</a:t>
            </a:r>
            <a:r>
              <a:rPr lang="en-US" dirty="0" smtClean="0"/>
              <a:t>isorder</a:t>
            </a:r>
            <a:endParaRPr lang="en-US" dirty="0"/>
          </a:p>
        </p:txBody>
      </p:sp>
      <p:sp>
        <p:nvSpPr>
          <p:cNvPr id="3" name="Content Placeholder 2"/>
          <p:cNvSpPr>
            <a:spLocks noGrp="1"/>
          </p:cNvSpPr>
          <p:nvPr>
            <p:ph idx="1"/>
          </p:nvPr>
        </p:nvSpPr>
        <p:spPr>
          <a:xfrm>
            <a:off x="457200" y="1780528"/>
            <a:ext cx="8229600" cy="4853503"/>
          </a:xfrm>
        </p:spPr>
        <p:txBody>
          <a:bodyPr numCol="2">
            <a:normAutofit fontScale="25000" lnSpcReduction="20000"/>
          </a:bodyPr>
          <a:lstStyle/>
          <a:p>
            <a:r>
              <a:rPr lang="en-US" sz="7600" dirty="0" smtClean="0"/>
              <a:t>Period of two weeks of depressed mood or loss of interest in pleasurable activities, and must be a change or worsening of patients “normal” state and must cause disruption in school, home or with peers.</a:t>
            </a:r>
          </a:p>
          <a:p>
            <a:r>
              <a:rPr lang="en-US" sz="7600" dirty="0" smtClean="0"/>
              <a:t>Mood may be irritable rather than sad</a:t>
            </a:r>
          </a:p>
          <a:p>
            <a:endParaRPr lang="en-US" sz="7600" dirty="0" smtClean="0"/>
          </a:p>
          <a:p>
            <a:endParaRPr lang="en-US" sz="7600" dirty="0"/>
          </a:p>
          <a:p>
            <a:endParaRPr lang="en-US" sz="7600" dirty="0" smtClean="0"/>
          </a:p>
          <a:p>
            <a:endParaRPr lang="en-US" sz="7600" dirty="0"/>
          </a:p>
          <a:p>
            <a:pPr marL="0" indent="0">
              <a:buNone/>
            </a:pPr>
            <a:endParaRPr lang="en-US" sz="7600" dirty="0" smtClean="0"/>
          </a:p>
          <a:p>
            <a:r>
              <a:rPr lang="en-US" sz="7600" dirty="0" smtClean="0"/>
              <a:t>Must have 4 additional symptoms</a:t>
            </a:r>
          </a:p>
          <a:p>
            <a:pPr lvl="1"/>
            <a:r>
              <a:rPr lang="en-US" sz="7600" dirty="0" smtClean="0"/>
              <a:t>Change in appetite or weight ( failure to gain weight )</a:t>
            </a:r>
          </a:p>
          <a:p>
            <a:pPr lvl="1"/>
            <a:r>
              <a:rPr lang="en-US" sz="7600" dirty="0" smtClean="0"/>
              <a:t>Change in sleep pattern (insomnia, middle or terminal, hypersomnia)</a:t>
            </a:r>
          </a:p>
          <a:p>
            <a:pPr lvl="1"/>
            <a:r>
              <a:rPr lang="en-US" sz="7600" dirty="0" smtClean="0"/>
              <a:t>Change in psychomotor activity (pacing, slowed speech)</a:t>
            </a:r>
          </a:p>
          <a:p>
            <a:pPr lvl="1"/>
            <a:r>
              <a:rPr lang="en-US" sz="7600" dirty="0" smtClean="0"/>
              <a:t>Decreased energy</a:t>
            </a:r>
          </a:p>
          <a:p>
            <a:pPr lvl="1"/>
            <a:r>
              <a:rPr lang="en-US" sz="7600" dirty="0" smtClean="0"/>
              <a:t>Feeling of worthlessness or guilt</a:t>
            </a:r>
          </a:p>
          <a:p>
            <a:pPr lvl="1"/>
            <a:r>
              <a:rPr lang="en-US" sz="7600" dirty="0" smtClean="0"/>
              <a:t>Difficulty thinking (drop in grades)</a:t>
            </a:r>
          </a:p>
          <a:p>
            <a:pPr lvl="1"/>
            <a:r>
              <a:rPr lang="en-US" sz="7600" dirty="0" smtClean="0"/>
              <a:t>Difficulty concentrating or making decisions </a:t>
            </a:r>
          </a:p>
          <a:p>
            <a:pPr lvl="1"/>
            <a:r>
              <a:rPr lang="en-US" sz="7600" dirty="0" smtClean="0"/>
              <a:t>Recurrent thoughts of death or suicide ideations, plan or attempts</a:t>
            </a:r>
          </a:p>
          <a:p>
            <a:pPr lvl="1"/>
            <a:endParaRPr lang="en-US" dirty="0" smtClean="0"/>
          </a:p>
          <a:p>
            <a:pPr lvl="1"/>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962981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28" y="244158"/>
            <a:ext cx="8576736" cy="1682146"/>
          </a:xfrm>
        </p:spPr>
        <p:txBody>
          <a:bodyPr>
            <a:normAutofit/>
          </a:bodyPr>
          <a:lstStyle/>
          <a:p>
            <a:r>
              <a:rPr lang="en-US" sz="4000" dirty="0" smtClean="0"/>
              <a:t>Major Depressive </a:t>
            </a:r>
            <a:r>
              <a:rPr lang="en-US" sz="4000" dirty="0" smtClean="0"/>
              <a:t>Episode Symptoms </a:t>
            </a:r>
            <a:r>
              <a:rPr lang="en-US" sz="4000" dirty="0" smtClean="0"/>
              <a:t>in Children and Adolescence </a:t>
            </a:r>
            <a:endParaRPr lang="en-US" sz="4000" dirty="0"/>
          </a:p>
        </p:txBody>
      </p:sp>
      <p:sp>
        <p:nvSpPr>
          <p:cNvPr id="3" name="Content Placeholder 2"/>
          <p:cNvSpPr>
            <a:spLocks noGrp="1"/>
          </p:cNvSpPr>
          <p:nvPr>
            <p:ph idx="1"/>
          </p:nvPr>
        </p:nvSpPr>
        <p:spPr/>
        <p:txBody>
          <a:bodyPr>
            <a:normAutofit/>
          </a:bodyPr>
          <a:lstStyle/>
          <a:p>
            <a:r>
              <a:rPr lang="en-US" dirty="0"/>
              <a:t>P</a:t>
            </a:r>
            <a:r>
              <a:rPr lang="en-US" dirty="0" smtClean="0"/>
              <a:t>roblems in school, at home, or with peers</a:t>
            </a:r>
          </a:p>
          <a:p>
            <a:r>
              <a:rPr lang="en-US" dirty="0" smtClean="0"/>
              <a:t>Children may be irritable or cranky</a:t>
            </a:r>
          </a:p>
          <a:p>
            <a:r>
              <a:rPr lang="en-US" dirty="0" smtClean="0"/>
              <a:t>Separation anxiety</a:t>
            </a:r>
          </a:p>
          <a:p>
            <a:r>
              <a:rPr lang="en-US" dirty="0" smtClean="0"/>
              <a:t>Somatic complaints</a:t>
            </a:r>
          </a:p>
          <a:p>
            <a:r>
              <a:rPr lang="en-US" dirty="0" smtClean="0"/>
              <a:t>Social withdrawal</a:t>
            </a:r>
          </a:p>
          <a:p>
            <a:r>
              <a:rPr lang="en-US" dirty="0" smtClean="0"/>
              <a:t>Motor retardation, excessive sleeping, and delusions (more common in teens)</a:t>
            </a:r>
          </a:p>
          <a:p>
            <a:endParaRPr lang="en-US" dirty="0" smtClean="0"/>
          </a:p>
          <a:p>
            <a:endParaRPr lang="en-US" dirty="0"/>
          </a:p>
        </p:txBody>
      </p:sp>
    </p:spTree>
    <p:extLst>
      <p:ext uri="{BB962C8B-B14F-4D97-AF65-F5344CB8AC3E}">
        <p14:creationId xmlns:p14="http://schemas.microsoft.com/office/powerpoint/2010/main" val="3222003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Mania</a:t>
            </a:r>
            <a:endParaRPr lang="en-US" dirty="0"/>
          </a:p>
        </p:txBody>
      </p:sp>
      <p:sp>
        <p:nvSpPr>
          <p:cNvPr id="3" name="Content Placeholder 2"/>
          <p:cNvSpPr>
            <a:spLocks noGrp="1"/>
          </p:cNvSpPr>
          <p:nvPr>
            <p:ph idx="1"/>
          </p:nvPr>
        </p:nvSpPr>
        <p:spPr>
          <a:xfrm>
            <a:off x="457200" y="1600200"/>
            <a:ext cx="8229600" cy="5011150"/>
          </a:xfrm>
        </p:spPr>
        <p:txBody>
          <a:bodyPr>
            <a:normAutofit lnSpcReduction="10000"/>
          </a:bodyPr>
          <a:lstStyle/>
          <a:p>
            <a:r>
              <a:rPr lang="en-US" dirty="0" smtClean="0"/>
              <a:t>Period of at least 1 week of abnormally elevated, expansive or irritable mood</a:t>
            </a:r>
          </a:p>
          <a:p>
            <a:r>
              <a:rPr lang="en-US" dirty="0" smtClean="0"/>
              <a:t>And at least 3 other symptoms</a:t>
            </a:r>
          </a:p>
          <a:p>
            <a:pPr lvl="1"/>
            <a:r>
              <a:rPr lang="en-US" dirty="0" smtClean="0"/>
              <a:t>Inflated self esteem, grandiosity (can do anything)</a:t>
            </a:r>
          </a:p>
          <a:p>
            <a:pPr lvl="1"/>
            <a:r>
              <a:rPr lang="en-US" dirty="0" smtClean="0"/>
              <a:t>Decreased need for sleep (full of energy with little sleep)</a:t>
            </a:r>
          </a:p>
          <a:p>
            <a:pPr lvl="1"/>
            <a:r>
              <a:rPr lang="en-US" dirty="0" smtClean="0"/>
              <a:t>Pressured speech (non stop talking)</a:t>
            </a:r>
          </a:p>
          <a:p>
            <a:pPr lvl="1"/>
            <a:r>
              <a:rPr lang="en-US" dirty="0" smtClean="0"/>
              <a:t>Flights of ideas (topic to topic)</a:t>
            </a:r>
          </a:p>
          <a:p>
            <a:pPr lvl="1"/>
            <a:r>
              <a:rPr lang="en-US" dirty="0" smtClean="0"/>
              <a:t>Distractibility</a:t>
            </a:r>
          </a:p>
          <a:p>
            <a:pPr lvl="1"/>
            <a:r>
              <a:rPr lang="en-US" dirty="0" smtClean="0"/>
              <a:t>Increased involvement in goal directed activities or psychomotor agitation (increased sociability and task orientation)</a:t>
            </a:r>
          </a:p>
          <a:p>
            <a:pPr lvl="1"/>
            <a:r>
              <a:rPr lang="en-US" dirty="0" smtClean="0"/>
              <a:t>Excessive involvement in pleasurable activities with potential for severe consequences (shopping, sex, drugs)</a:t>
            </a:r>
          </a:p>
          <a:p>
            <a:pPr lvl="1"/>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4018079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71415"/>
          </a:xfrm>
        </p:spPr>
        <p:txBody>
          <a:bodyPr>
            <a:normAutofit/>
          </a:bodyPr>
          <a:lstStyle/>
          <a:p>
            <a:r>
              <a:rPr lang="en-US" sz="4400" dirty="0" smtClean="0"/>
              <a:t>Manic Symptoms in Children and Adolescence </a:t>
            </a:r>
            <a:endParaRPr lang="en-US" sz="4400" dirty="0"/>
          </a:p>
        </p:txBody>
      </p:sp>
      <p:sp>
        <p:nvSpPr>
          <p:cNvPr id="3" name="Content Placeholder 2"/>
          <p:cNvSpPr>
            <a:spLocks noGrp="1"/>
          </p:cNvSpPr>
          <p:nvPr>
            <p:ph idx="1"/>
          </p:nvPr>
        </p:nvSpPr>
        <p:spPr>
          <a:xfrm>
            <a:off x="285325" y="2087262"/>
            <a:ext cx="8229600" cy="4124835"/>
          </a:xfrm>
        </p:spPr>
        <p:txBody>
          <a:bodyPr/>
          <a:lstStyle/>
          <a:p>
            <a:r>
              <a:rPr lang="en-US" dirty="0" smtClean="0"/>
              <a:t>Extreme happiness</a:t>
            </a:r>
          </a:p>
          <a:p>
            <a:r>
              <a:rPr lang="en-US" dirty="0" smtClean="0"/>
              <a:t>Meltdowns over little things</a:t>
            </a:r>
          </a:p>
          <a:p>
            <a:r>
              <a:rPr lang="en-US" dirty="0" smtClean="0"/>
              <a:t>Refusal to do school work, failure in school</a:t>
            </a:r>
          </a:p>
          <a:p>
            <a:r>
              <a:rPr lang="en-US" dirty="0"/>
              <a:t>Ongoing problems in school and with peers</a:t>
            </a:r>
          </a:p>
          <a:p>
            <a:r>
              <a:rPr lang="en-US" dirty="0" smtClean="0"/>
              <a:t>Drug and Alcohol use (self medication)</a:t>
            </a:r>
          </a:p>
          <a:p>
            <a:r>
              <a:rPr lang="en-US" dirty="0" smtClean="0"/>
              <a:t>Geller et al, 2002- gives great explanation of mania in children</a:t>
            </a:r>
            <a:endParaRPr lang="en-US" dirty="0"/>
          </a:p>
        </p:txBody>
      </p:sp>
    </p:spTree>
    <p:extLst>
      <p:ext uri="{BB962C8B-B14F-4D97-AF65-F5344CB8AC3E}">
        <p14:creationId xmlns:p14="http://schemas.microsoft.com/office/powerpoint/2010/main" val="3650415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Trouble with Diagnosing</a:t>
            </a:r>
            <a:endParaRPr lang="en-US" dirty="0"/>
          </a:p>
        </p:txBody>
      </p:sp>
      <p:sp>
        <p:nvSpPr>
          <p:cNvPr id="3" name="Content Placeholder 2"/>
          <p:cNvSpPr>
            <a:spLocks noGrp="1"/>
          </p:cNvSpPr>
          <p:nvPr>
            <p:ph idx="1"/>
          </p:nvPr>
        </p:nvSpPr>
        <p:spPr/>
        <p:txBody>
          <a:bodyPr>
            <a:normAutofit/>
          </a:bodyPr>
          <a:lstStyle/>
          <a:p>
            <a:r>
              <a:rPr lang="en-US" dirty="0" smtClean="0"/>
              <a:t>Ultra rapid cycling</a:t>
            </a:r>
          </a:p>
          <a:p>
            <a:r>
              <a:rPr lang="en-US" dirty="0" smtClean="0"/>
              <a:t>Mixed episodes</a:t>
            </a:r>
          </a:p>
          <a:p>
            <a:r>
              <a:rPr lang="en-US" dirty="0" smtClean="0"/>
              <a:t>Frequent Comorbidities </a:t>
            </a:r>
          </a:p>
          <a:p>
            <a:r>
              <a:rPr lang="en-US" dirty="0" smtClean="0"/>
              <a:t>Atypical presentation</a:t>
            </a:r>
          </a:p>
          <a:p>
            <a:pPr marL="0" indent="0">
              <a:buNone/>
            </a:pPr>
            <a:endParaRPr lang="en-US" dirty="0"/>
          </a:p>
        </p:txBody>
      </p:sp>
    </p:spTree>
    <p:extLst>
      <p:ext uri="{BB962C8B-B14F-4D97-AF65-F5344CB8AC3E}">
        <p14:creationId xmlns:p14="http://schemas.microsoft.com/office/powerpoint/2010/main" val="3841756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38" y="244158"/>
            <a:ext cx="8985261" cy="1339850"/>
          </a:xfrm>
        </p:spPr>
        <p:txBody>
          <a:bodyPr>
            <a:noAutofit/>
          </a:bodyPr>
          <a:lstStyle/>
          <a:p>
            <a:r>
              <a:rPr lang="en-US" sz="4000" dirty="0" smtClean="0"/>
              <a:t>Differences in Childhood &amp; Adolescent Bipolar from Adult Onset Bipolar</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97651047"/>
              </p:ext>
            </p:extLst>
          </p:nvPr>
        </p:nvGraphicFramePr>
        <p:xfrm>
          <a:off x="158739" y="1612584"/>
          <a:ext cx="8849672" cy="4989087"/>
        </p:xfrm>
        <a:graphic>
          <a:graphicData uri="http://schemas.openxmlformats.org/drawingml/2006/table">
            <a:tbl>
              <a:tblPr firstRow="1" bandRow="1">
                <a:tableStyleId>{B301B821-A1FF-4177-AEE7-76D212191A09}</a:tableStyleId>
              </a:tblPr>
              <a:tblGrid>
                <a:gridCol w="4424836"/>
                <a:gridCol w="4424836"/>
              </a:tblGrid>
              <a:tr h="605059">
                <a:tc>
                  <a:txBody>
                    <a:bodyPr/>
                    <a:lstStyle/>
                    <a:p>
                      <a:pPr algn="ctr"/>
                      <a:r>
                        <a:rPr lang="en-US" sz="2800" baseline="0" dirty="0" smtClean="0"/>
                        <a:t>Children</a:t>
                      </a:r>
                      <a:endParaRPr lang="en-US" sz="2800" baseline="0" dirty="0"/>
                    </a:p>
                  </a:txBody>
                  <a:tcPr/>
                </a:tc>
                <a:tc>
                  <a:txBody>
                    <a:bodyPr/>
                    <a:lstStyle/>
                    <a:p>
                      <a:pPr algn="ctr"/>
                      <a:r>
                        <a:rPr lang="en-US" sz="2800" baseline="0" dirty="0" smtClean="0"/>
                        <a:t>Adults</a:t>
                      </a:r>
                      <a:endParaRPr lang="en-US" sz="2800" baseline="0" dirty="0"/>
                    </a:p>
                  </a:txBody>
                  <a:tcPr/>
                </a:tc>
              </a:tr>
              <a:tr h="605059">
                <a:tc>
                  <a:txBody>
                    <a:bodyPr/>
                    <a:lstStyle/>
                    <a:p>
                      <a:r>
                        <a:rPr lang="en-US" dirty="0" smtClean="0"/>
                        <a:t>Present with Depressive Episode</a:t>
                      </a:r>
                      <a:endParaRPr lang="en-US" dirty="0"/>
                    </a:p>
                  </a:txBody>
                  <a:tcPr/>
                </a:tc>
                <a:tc>
                  <a:txBody>
                    <a:bodyPr/>
                    <a:lstStyle/>
                    <a:p>
                      <a:r>
                        <a:rPr lang="en-US" dirty="0" smtClean="0"/>
                        <a:t>Present with Manic Episode</a:t>
                      </a:r>
                      <a:endParaRPr lang="en-US" dirty="0"/>
                    </a:p>
                  </a:txBody>
                  <a:tcPr/>
                </a:tc>
              </a:tr>
              <a:tr h="1044348">
                <a:tc>
                  <a:txBody>
                    <a:bodyPr/>
                    <a:lstStyle/>
                    <a:p>
                      <a:r>
                        <a:rPr lang="en-US" dirty="0" smtClean="0"/>
                        <a:t>Often mixed</a:t>
                      </a:r>
                      <a:r>
                        <a:rPr lang="en-US" baseline="0" dirty="0" smtClean="0"/>
                        <a:t> or sub-threshold symptomatology </a:t>
                      </a:r>
                      <a:endParaRPr lang="en-US" dirty="0"/>
                    </a:p>
                  </a:txBody>
                  <a:tcPr/>
                </a:tc>
                <a:tc>
                  <a:txBody>
                    <a:bodyPr/>
                    <a:lstStyle/>
                    <a:p>
                      <a:r>
                        <a:rPr lang="en-US" dirty="0" smtClean="0"/>
                        <a:t>Easily</a:t>
                      </a:r>
                      <a:r>
                        <a:rPr lang="en-US" baseline="0" dirty="0" smtClean="0"/>
                        <a:t> meet criteria for Mood Episode</a:t>
                      </a:r>
                      <a:endParaRPr lang="en-US" dirty="0"/>
                    </a:p>
                  </a:txBody>
                  <a:tcPr/>
                </a:tc>
              </a:tr>
              <a:tr h="605059">
                <a:tc>
                  <a:txBody>
                    <a:bodyPr/>
                    <a:lstStyle/>
                    <a:p>
                      <a:r>
                        <a:rPr lang="en-US" dirty="0" smtClean="0"/>
                        <a:t>Longer Duration of Illness</a:t>
                      </a:r>
                      <a:endParaRPr lang="en-US" dirty="0"/>
                    </a:p>
                  </a:txBody>
                  <a:tcPr/>
                </a:tc>
                <a:tc>
                  <a:txBody>
                    <a:bodyPr/>
                    <a:lstStyle/>
                    <a:p>
                      <a:r>
                        <a:rPr lang="en-US" dirty="0" smtClean="0"/>
                        <a:t>Faster</a:t>
                      </a:r>
                      <a:r>
                        <a:rPr lang="en-US" baseline="0" dirty="0" smtClean="0"/>
                        <a:t> return to euthymic presentation</a:t>
                      </a:r>
                      <a:endParaRPr lang="en-US" dirty="0"/>
                    </a:p>
                  </a:txBody>
                  <a:tcPr/>
                </a:tc>
              </a:tr>
              <a:tr h="605059">
                <a:tc>
                  <a:txBody>
                    <a:bodyPr/>
                    <a:lstStyle/>
                    <a:p>
                      <a:r>
                        <a:rPr lang="en-US" dirty="0" smtClean="0"/>
                        <a:t>Chronic,</a:t>
                      </a:r>
                      <a:r>
                        <a:rPr lang="en-US" baseline="0" dirty="0" smtClean="0"/>
                        <a:t> rapid cycling</a:t>
                      </a:r>
                      <a:endParaRPr lang="en-US" dirty="0"/>
                    </a:p>
                  </a:txBody>
                  <a:tcPr/>
                </a:tc>
                <a:tc>
                  <a:txBody>
                    <a:bodyPr/>
                    <a:lstStyle/>
                    <a:p>
                      <a:r>
                        <a:rPr lang="en-US" dirty="0" smtClean="0"/>
                        <a:t>Few episodes per year</a:t>
                      </a:r>
                      <a:endParaRPr lang="en-US" dirty="0"/>
                    </a:p>
                  </a:txBody>
                  <a:tcPr/>
                </a:tc>
              </a:tr>
              <a:tr h="919444">
                <a:tc>
                  <a:txBody>
                    <a:bodyPr/>
                    <a:lstStyle/>
                    <a:p>
                      <a:r>
                        <a:rPr lang="en-US" dirty="0" smtClean="0"/>
                        <a:t>Little</a:t>
                      </a:r>
                      <a:r>
                        <a:rPr lang="en-US" baseline="0" dirty="0" smtClean="0"/>
                        <a:t> return to euthymic presentation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Clear</a:t>
                      </a:r>
                      <a:r>
                        <a:rPr lang="en-US" baseline="0" dirty="0" smtClean="0"/>
                        <a:t> episodes of mania and depression with return to euthymic presentation</a:t>
                      </a:r>
                      <a:endParaRPr lang="en-US" dirty="0" smtClean="0"/>
                    </a:p>
                  </a:txBody>
                  <a:tcPr/>
                </a:tc>
              </a:tr>
              <a:tr h="605059">
                <a:tc>
                  <a:txBody>
                    <a:bodyPr/>
                    <a:lstStyle/>
                    <a:p>
                      <a:r>
                        <a:rPr lang="en-US" dirty="0" smtClean="0"/>
                        <a:t>Generally</a:t>
                      </a:r>
                      <a:r>
                        <a:rPr lang="en-US" baseline="0" dirty="0" smtClean="0"/>
                        <a:t> </a:t>
                      </a:r>
                      <a:r>
                        <a:rPr lang="en-US" dirty="0" smtClean="0"/>
                        <a:t>Irritable</a:t>
                      </a:r>
                      <a:r>
                        <a:rPr lang="en-US" baseline="0" dirty="0" smtClean="0"/>
                        <a:t> state</a:t>
                      </a:r>
                      <a:endParaRPr lang="en-US" dirty="0"/>
                    </a:p>
                  </a:txBody>
                  <a:tcPr/>
                </a:tc>
                <a:tc>
                  <a:txBody>
                    <a:bodyPr/>
                    <a:lstStyle/>
                    <a:p>
                      <a:r>
                        <a:rPr lang="en-US" dirty="0" smtClean="0"/>
                        <a:t>Irritability associated with mood</a:t>
                      </a:r>
                      <a:r>
                        <a:rPr lang="en-US" baseline="0" dirty="0" smtClean="0"/>
                        <a:t> episode</a:t>
                      </a:r>
                      <a:endParaRPr lang="en-US" dirty="0"/>
                    </a:p>
                  </a:txBody>
                  <a:tcPr/>
                </a:tc>
              </a:tr>
            </a:tbl>
          </a:graphicData>
        </a:graphic>
      </p:graphicFrame>
    </p:spTree>
    <p:extLst>
      <p:ext uri="{BB962C8B-B14F-4D97-AF65-F5344CB8AC3E}">
        <p14:creationId xmlns:p14="http://schemas.microsoft.com/office/powerpoint/2010/main" val="3152177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2239</TotalTime>
  <Words>3635</Words>
  <Application>Microsoft Macintosh PowerPoint</Application>
  <PresentationFormat>On-screen Show (4:3)</PresentationFormat>
  <Paragraphs>408</Paragraphs>
  <Slides>35</Slides>
  <Notes>34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Capital</vt:lpstr>
      <vt:lpstr>Child and Adolescent Bipolar Disorder </vt:lpstr>
      <vt:lpstr>Bipolar Epidemiology</vt:lpstr>
      <vt:lpstr>Bipolar Disorder Classifications </vt:lpstr>
      <vt:lpstr>Major Depressive Disorder</vt:lpstr>
      <vt:lpstr>Major Depressive Episode Symptoms in Children and Adolescence </vt:lpstr>
      <vt:lpstr>Mania</vt:lpstr>
      <vt:lpstr>Manic Symptoms in Children and Adolescence </vt:lpstr>
      <vt:lpstr>Trouble with Diagnosing</vt:lpstr>
      <vt:lpstr>Differences in Childhood &amp; Adolescent Bipolar from Adult Onset Bipolar</vt:lpstr>
      <vt:lpstr>Frequent Comorbidities</vt:lpstr>
      <vt:lpstr>PowerPoint Presentation</vt:lpstr>
      <vt:lpstr>Brain Involvement</vt:lpstr>
      <vt:lpstr>Disagreements in Diagnosis among Clinical Leaders</vt:lpstr>
      <vt:lpstr>PowerPoint Presentation</vt:lpstr>
      <vt:lpstr>Severe Mood Dysregulation (SMD)</vt:lpstr>
      <vt:lpstr>Comorbidity Rate of ADHD and/or ODD in SMD or BP children</vt:lpstr>
      <vt:lpstr>So What?</vt:lpstr>
      <vt:lpstr>Affects of Childhood Bipolar</vt:lpstr>
      <vt:lpstr>Prognosis for Adulthood</vt:lpstr>
      <vt:lpstr>Evaluation and Testing</vt:lpstr>
      <vt:lpstr>Treatment</vt:lpstr>
      <vt:lpstr>Treatment</vt:lpstr>
      <vt:lpstr>Pharmacology Specifics</vt:lpstr>
      <vt:lpstr>Pharmacology (Cont.)</vt:lpstr>
      <vt:lpstr>Pharmacology (Cont.)</vt:lpstr>
      <vt:lpstr>Pharmacology (Cont.)</vt:lpstr>
      <vt:lpstr>Pharmacology (Cont.)</vt:lpstr>
      <vt:lpstr>Mood Stabilization Medication Summary</vt:lpstr>
      <vt:lpstr>In Addition to Pharmacotherapy…</vt:lpstr>
      <vt:lpstr>In Addition….</vt:lpstr>
      <vt:lpstr>And…</vt:lpstr>
      <vt:lpstr>Resources for Diagnostic Tools</vt:lpstr>
      <vt:lpstr>Guidelines </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and Adolescent Bipolar Disorder</dc:title>
  <dc:creator>Stacey (mom) Lambour</dc:creator>
  <cp:lastModifiedBy>Stacey (mom) Lambour</cp:lastModifiedBy>
  <cp:revision>106</cp:revision>
  <dcterms:created xsi:type="dcterms:W3CDTF">2012-11-10T17:00:39Z</dcterms:created>
  <dcterms:modified xsi:type="dcterms:W3CDTF">2014-02-09T16:33:54Z</dcterms:modified>
</cp:coreProperties>
</file>